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5" r:id="rId3"/>
    <p:sldId id="285" r:id="rId4"/>
    <p:sldId id="286" r:id="rId5"/>
    <p:sldId id="290" r:id="rId6"/>
    <p:sldId id="293" r:id="rId7"/>
    <p:sldId id="274" r:id="rId8"/>
    <p:sldId id="279" r:id="rId9"/>
    <p:sldId id="294" r:id="rId10"/>
    <p:sldId id="283" r:id="rId11"/>
    <p:sldId id="287" r:id="rId12"/>
    <p:sldId id="282" r:id="rId13"/>
    <p:sldId id="291" r:id="rId14"/>
    <p:sldId id="280" r:id="rId15"/>
    <p:sldId id="269" r:id="rId16"/>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49" autoAdjust="0"/>
  </p:normalViewPr>
  <p:slideViewPr>
    <p:cSldViewPr>
      <p:cViewPr varScale="1">
        <p:scale>
          <a:sx n="63" d="100"/>
          <a:sy n="63" d="100"/>
        </p:scale>
        <p:origin x="13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4925-EA54-4D89-96EB-F9626E54B3DA}"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n-AU"/>
        </a:p>
      </dgm:t>
    </dgm:pt>
    <dgm:pt modelId="{80CA0138-31D2-42F6-B53D-237F4B3B8BA8}">
      <dgm:prSet phldrT="[Text]"/>
      <dgm:spPr/>
      <dgm:t>
        <a:bodyPr/>
        <a:lstStyle/>
        <a:p>
          <a:r>
            <a:rPr lang="en-US" dirty="0"/>
            <a:t>ICN Gateway company profile</a:t>
          </a:r>
        </a:p>
        <a:p>
          <a:r>
            <a:rPr lang="en-US" dirty="0"/>
            <a:t>- Create a new company profile or ensure existing company profile is complete, up-to-date and accurate.</a:t>
          </a:r>
          <a:endParaRPr lang="en-AU" dirty="0"/>
        </a:p>
      </dgm:t>
    </dgm:pt>
    <dgm:pt modelId="{5568DF65-2282-47D2-8171-2F451136CE92}" type="parTrans" cxnId="{8FC6E7A9-4176-4503-8D04-2B533E91C564}">
      <dgm:prSet/>
      <dgm:spPr/>
      <dgm:t>
        <a:bodyPr/>
        <a:lstStyle/>
        <a:p>
          <a:endParaRPr lang="en-AU"/>
        </a:p>
      </dgm:t>
    </dgm:pt>
    <dgm:pt modelId="{FC4E96C2-4D18-4E4B-A482-A22645C271B0}" type="sibTrans" cxnId="{8FC6E7A9-4176-4503-8D04-2B533E91C564}">
      <dgm:prSet/>
      <dgm:spPr/>
      <dgm:t>
        <a:bodyPr/>
        <a:lstStyle/>
        <a:p>
          <a:endParaRPr lang="en-AU"/>
        </a:p>
      </dgm:t>
    </dgm:pt>
    <dgm:pt modelId="{F0D611DA-E2B9-42DA-885A-9025D34B4EFA}">
      <dgm:prSet phldrT="[Text]"/>
      <dgm:spPr/>
      <dgm:t>
        <a:bodyPr/>
        <a:lstStyle/>
        <a:p>
          <a:r>
            <a:rPr lang="en-US" dirty="0"/>
            <a:t>Elect to receive notifications about supply opportunities</a:t>
          </a:r>
          <a:endParaRPr lang="en-AU" dirty="0"/>
        </a:p>
      </dgm:t>
    </dgm:pt>
    <dgm:pt modelId="{A9101A5E-8245-496E-A96C-52502355456E}" type="parTrans" cxnId="{31113885-0A31-4F61-8C51-6BFF50172C42}">
      <dgm:prSet/>
      <dgm:spPr/>
      <dgm:t>
        <a:bodyPr/>
        <a:lstStyle/>
        <a:p>
          <a:endParaRPr lang="en-AU"/>
        </a:p>
      </dgm:t>
    </dgm:pt>
    <dgm:pt modelId="{030E6892-4213-4B8A-9721-2F5EF136E8C7}" type="sibTrans" cxnId="{31113885-0A31-4F61-8C51-6BFF50172C42}">
      <dgm:prSet/>
      <dgm:spPr/>
      <dgm:t>
        <a:bodyPr/>
        <a:lstStyle/>
        <a:p>
          <a:endParaRPr lang="en-AU"/>
        </a:p>
      </dgm:t>
    </dgm:pt>
    <dgm:pt modelId="{7FB2B92D-D13D-4FD7-ACF6-2278C61235C8}">
      <dgm:prSet phldrT="[Text]"/>
      <dgm:spPr/>
      <dgm:t>
        <a:bodyPr/>
        <a:lstStyle/>
        <a:p>
          <a:r>
            <a:rPr lang="en-US" dirty="0"/>
            <a:t>Register your interest against supply opportunities your business has the capability to deliver</a:t>
          </a:r>
          <a:endParaRPr lang="en-AU" dirty="0"/>
        </a:p>
      </dgm:t>
    </dgm:pt>
    <dgm:pt modelId="{DF8B0892-8454-409C-8DCC-213D458C3352}" type="parTrans" cxnId="{F39768B5-E8CC-4B36-997B-669A16449887}">
      <dgm:prSet/>
      <dgm:spPr/>
      <dgm:t>
        <a:bodyPr/>
        <a:lstStyle/>
        <a:p>
          <a:endParaRPr lang="en-AU"/>
        </a:p>
      </dgm:t>
    </dgm:pt>
    <dgm:pt modelId="{8AEBB6CA-15C2-4283-87D6-8E013B586C89}" type="sibTrans" cxnId="{F39768B5-E8CC-4B36-997B-669A16449887}">
      <dgm:prSet/>
      <dgm:spPr/>
      <dgm:t>
        <a:bodyPr/>
        <a:lstStyle/>
        <a:p>
          <a:endParaRPr lang="en-AU"/>
        </a:p>
      </dgm:t>
    </dgm:pt>
    <dgm:pt modelId="{F2B8AF5C-4BCB-4CF3-A602-1ACB48B5193F}">
      <dgm:prSet phldrT="[Text]"/>
      <dgm:spPr/>
      <dgm:t>
        <a:bodyPr/>
        <a:lstStyle/>
        <a:p>
          <a:r>
            <a:rPr lang="en-US" dirty="0"/>
            <a:t>Attend capability development programs and networking events to improve your chances of success.</a:t>
          </a:r>
          <a:endParaRPr lang="en-AU" dirty="0"/>
        </a:p>
      </dgm:t>
    </dgm:pt>
    <dgm:pt modelId="{B9C0DF55-5658-42EA-831A-937CB7EAA38A}" type="parTrans" cxnId="{0CA8B59C-75B8-4AFB-BE6A-E75DA536651C}">
      <dgm:prSet/>
      <dgm:spPr/>
      <dgm:t>
        <a:bodyPr/>
        <a:lstStyle/>
        <a:p>
          <a:endParaRPr lang="en-AU"/>
        </a:p>
      </dgm:t>
    </dgm:pt>
    <dgm:pt modelId="{86610347-41CF-4BD2-A85A-E6AF589A3BE1}" type="sibTrans" cxnId="{0CA8B59C-75B8-4AFB-BE6A-E75DA536651C}">
      <dgm:prSet/>
      <dgm:spPr/>
      <dgm:t>
        <a:bodyPr/>
        <a:lstStyle/>
        <a:p>
          <a:endParaRPr lang="en-AU"/>
        </a:p>
      </dgm:t>
    </dgm:pt>
    <dgm:pt modelId="{656EBBDF-2BA4-4047-838F-5BBB1BDD0DEA}" type="pres">
      <dgm:prSet presAssocID="{A3DD4925-EA54-4D89-96EB-F9626E54B3DA}" presName="outerComposite" presStyleCnt="0">
        <dgm:presLayoutVars>
          <dgm:chMax val="5"/>
          <dgm:dir/>
          <dgm:resizeHandles val="exact"/>
        </dgm:presLayoutVars>
      </dgm:prSet>
      <dgm:spPr/>
    </dgm:pt>
    <dgm:pt modelId="{84715C1D-47C5-4F8D-9AC9-1EC2CB657D4F}" type="pres">
      <dgm:prSet presAssocID="{A3DD4925-EA54-4D89-96EB-F9626E54B3DA}" presName="dummyMaxCanvas" presStyleCnt="0">
        <dgm:presLayoutVars/>
      </dgm:prSet>
      <dgm:spPr/>
    </dgm:pt>
    <dgm:pt modelId="{405F255C-7885-4414-BF3E-C27777DEDB3B}" type="pres">
      <dgm:prSet presAssocID="{A3DD4925-EA54-4D89-96EB-F9626E54B3DA}" presName="FourNodes_1" presStyleLbl="node1" presStyleIdx="0" presStyleCnt="4">
        <dgm:presLayoutVars>
          <dgm:bulletEnabled val="1"/>
        </dgm:presLayoutVars>
      </dgm:prSet>
      <dgm:spPr/>
    </dgm:pt>
    <dgm:pt modelId="{2220E853-9C5C-4A85-A7A1-FB2E7B3D2D77}" type="pres">
      <dgm:prSet presAssocID="{A3DD4925-EA54-4D89-96EB-F9626E54B3DA}" presName="FourNodes_2" presStyleLbl="node1" presStyleIdx="1" presStyleCnt="4">
        <dgm:presLayoutVars>
          <dgm:bulletEnabled val="1"/>
        </dgm:presLayoutVars>
      </dgm:prSet>
      <dgm:spPr/>
    </dgm:pt>
    <dgm:pt modelId="{7B5BC584-5E24-482D-8A61-162F315A6DC2}" type="pres">
      <dgm:prSet presAssocID="{A3DD4925-EA54-4D89-96EB-F9626E54B3DA}" presName="FourNodes_3" presStyleLbl="node1" presStyleIdx="2" presStyleCnt="4">
        <dgm:presLayoutVars>
          <dgm:bulletEnabled val="1"/>
        </dgm:presLayoutVars>
      </dgm:prSet>
      <dgm:spPr/>
    </dgm:pt>
    <dgm:pt modelId="{A5725BB9-5A8A-4803-B705-F3527061D14F}" type="pres">
      <dgm:prSet presAssocID="{A3DD4925-EA54-4D89-96EB-F9626E54B3DA}" presName="FourNodes_4" presStyleLbl="node1" presStyleIdx="3" presStyleCnt="4">
        <dgm:presLayoutVars>
          <dgm:bulletEnabled val="1"/>
        </dgm:presLayoutVars>
      </dgm:prSet>
      <dgm:spPr/>
    </dgm:pt>
    <dgm:pt modelId="{BBDD5C60-6C2E-4E74-8C0A-C0A1C6556E9C}" type="pres">
      <dgm:prSet presAssocID="{A3DD4925-EA54-4D89-96EB-F9626E54B3DA}" presName="FourConn_1-2" presStyleLbl="fgAccFollowNode1" presStyleIdx="0" presStyleCnt="3">
        <dgm:presLayoutVars>
          <dgm:bulletEnabled val="1"/>
        </dgm:presLayoutVars>
      </dgm:prSet>
      <dgm:spPr/>
    </dgm:pt>
    <dgm:pt modelId="{EBB13525-7B81-4879-AAFD-85058E0C95AA}" type="pres">
      <dgm:prSet presAssocID="{A3DD4925-EA54-4D89-96EB-F9626E54B3DA}" presName="FourConn_2-3" presStyleLbl="fgAccFollowNode1" presStyleIdx="1" presStyleCnt="3">
        <dgm:presLayoutVars>
          <dgm:bulletEnabled val="1"/>
        </dgm:presLayoutVars>
      </dgm:prSet>
      <dgm:spPr/>
    </dgm:pt>
    <dgm:pt modelId="{D9110ECB-5FC4-4C6F-957F-FC439EAFE90B}" type="pres">
      <dgm:prSet presAssocID="{A3DD4925-EA54-4D89-96EB-F9626E54B3DA}" presName="FourConn_3-4" presStyleLbl="fgAccFollowNode1" presStyleIdx="2" presStyleCnt="3">
        <dgm:presLayoutVars>
          <dgm:bulletEnabled val="1"/>
        </dgm:presLayoutVars>
      </dgm:prSet>
      <dgm:spPr/>
    </dgm:pt>
    <dgm:pt modelId="{E07EBA1B-9695-41D2-8357-995A14FA6723}" type="pres">
      <dgm:prSet presAssocID="{A3DD4925-EA54-4D89-96EB-F9626E54B3DA}" presName="FourNodes_1_text" presStyleLbl="node1" presStyleIdx="3" presStyleCnt="4">
        <dgm:presLayoutVars>
          <dgm:bulletEnabled val="1"/>
        </dgm:presLayoutVars>
      </dgm:prSet>
      <dgm:spPr/>
    </dgm:pt>
    <dgm:pt modelId="{80103C5B-1CC7-4DB3-B3A1-522B649D797E}" type="pres">
      <dgm:prSet presAssocID="{A3DD4925-EA54-4D89-96EB-F9626E54B3DA}" presName="FourNodes_2_text" presStyleLbl="node1" presStyleIdx="3" presStyleCnt="4">
        <dgm:presLayoutVars>
          <dgm:bulletEnabled val="1"/>
        </dgm:presLayoutVars>
      </dgm:prSet>
      <dgm:spPr/>
    </dgm:pt>
    <dgm:pt modelId="{1ED08553-3A0A-4BFC-8286-16218BFCCC96}" type="pres">
      <dgm:prSet presAssocID="{A3DD4925-EA54-4D89-96EB-F9626E54B3DA}" presName="FourNodes_3_text" presStyleLbl="node1" presStyleIdx="3" presStyleCnt="4">
        <dgm:presLayoutVars>
          <dgm:bulletEnabled val="1"/>
        </dgm:presLayoutVars>
      </dgm:prSet>
      <dgm:spPr/>
    </dgm:pt>
    <dgm:pt modelId="{ECEA3A9D-A9C6-46AF-8CB3-C733D0698280}" type="pres">
      <dgm:prSet presAssocID="{A3DD4925-EA54-4D89-96EB-F9626E54B3DA}" presName="FourNodes_4_text" presStyleLbl="node1" presStyleIdx="3" presStyleCnt="4">
        <dgm:presLayoutVars>
          <dgm:bulletEnabled val="1"/>
        </dgm:presLayoutVars>
      </dgm:prSet>
      <dgm:spPr/>
    </dgm:pt>
  </dgm:ptLst>
  <dgm:cxnLst>
    <dgm:cxn modelId="{580C5A23-F956-42E6-A4E8-2E1C2DB7EC7F}" type="presOf" srcId="{80CA0138-31D2-42F6-B53D-237F4B3B8BA8}" destId="{E07EBA1B-9695-41D2-8357-995A14FA6723}" srcOrd="1" destOrd="0" presId="urn:microsoft.com/office/officeart/2005/8/layout/vProcess5"/>
    <dgm:cxn modelId="{E3E1965E-4E93-4F33-9B73-C13F6018C99D}" type="presOf" srcId="{F2B8AF5C-4BCB-4CF3-A602-1ACB48B5193F}" destId="{ECEA3A9D-A9C6-46AF-8CB3-C733D0698280}" srcOrd="1" destOrd="0" presId="urn:microsoft.com/office/officeart/2005/8/layout/vProcess5"/>
    <dgm:cxn modelId="{58A2DF62-FA4B-40B2-87B5-096BC629DA75}" type="presOf" srcId="{FC4E96C2-4D18-4E4B-A482-A22645C271B0}" destId="{BBDD5C60-6C2E-4E74-8C0A-C0A1C6556E9C}" srcOrd="0" destOrd="0" presId="urn:microsoft.com/office/officeart/2005/8/layout/vProcess5"/>
    <dgm:cxn modelId="{F9CBBF70-227F-4BE3-8DBE-04CBD34C70E1}" type="presOf" srcId="{80CA0138-31D2-42F6-B53D-237F4B3B8BA8}" destId="{405F255C-7885-4414-BF3E-C27777DEDB3B}" srcOrd="0" destOrd="0" presId="urn:microsoft.com/office/officeart/2005/8/layout/vProcess5"/>
    <dgm:cxn modelId="{2AAEF573-091C-4CC7-91DB-8982524B455E}" type="presOf" srcId="{A3DD4925-EA54-4D89-96EB-F9626E54B3DA}" destId="{656EBBDF-2BA4-4047-838F-5BBB1BDD0DEA}" srcOrd="0" destOrd="0" presId="urn:microsoft.com/office/officeart/2005/8/layout/vProcess5"/>
    <dgm:cxn modelId="{31113885-0A31-4F61-8C51-6BFF50172C42}" srcId="{A3DD4925-EA54-4D89-96EB-F9626E54B3DA}" destId="{F0D611DA-E2B9-42DA-885A-9025D34B4EFA}" srcOrd="1" destOrd="0" parTransId="{A9101A5E-8245-496E-A96C-52502355456E}" sibTransId="{030E6892-4213-4B8A-9721-2F5EF136E8C7}"/>
    <dgm:cxn modelId="{49C03994-C16D-4405-A874-14001AA8F791}" type="presOf" srcId="{030E6892-4213-4B8A-9721-2F5EF136E8C7}" destId="{EBB13525-7B81-4879-AAFD-85058E0C95AA}" srcOrd="0" destOrd="0" presId="urn:microsoft.com/office/officeart/2005/8/layout/vProcess5"/>
    <dgm:cxn modelId="{FE899998-EB7C-4643-A06D-1E5507D5FAEE}" type="presOf" srcId="{8AEBB6CA-15C2-4283-87D6-8E013B586C89}" destId="{D9110ECB-5FC4-4C6F-957F-FC439EAFE90B}" srcOrd="0" destOrd="0" presId="urn:microsoft.com/office/officeart/2005/8/layout/vProcess5"/>
    <dgm:cxn modelId="{0CA8B59C-75B8-4AFB-BE6A-E75DA536651C}" srcId="{A3DD4925-EA54-4D89-96EB-F9626E54B3DA}" destId="{F2B8AF5C-4BCB-4CF3-A602-1ACB48B5193F}" srcOrd="3" destOrd="0" parTransId="{B9C0DF55-5658-42EA-831A-937CB7EAA38A}" sibTransId="{86610347-41CF-4BD2-A85A-E6AF589A3BE1}"/>
    <dgm:cxn modelId="{8FC6E7A9-4176-4503-8D04-2B533E91C564}" srcId="{A3DD4925-EA54-4D89-96EB-F9626E54B3DA}" destId="{80CA0138-31D2-42F6-B53D-237F4B3B8BA8}" srcOrd="0" destOrd="0" parTransId="{5568DF65-2282-47D2-8171-2F451136CE92}" sibTransId="{FC4E96C2-4D18-4E4B-A482-A22645C271B0}"/>
    <dgm:cxn modelId="{629FD8B1-E498-4E3E-98AA-D59908E05AD3}" type="presOf" srcId="{F0D611DA-E2B9-42DA-885A-9025D34B4EFA}" destId="{2220E853-9C5C-4A85-A7A1-FB2E7B3D2D77}" srcOrd="0" destOrd="0" presId="urn:microsoft.com/office/officeart/2005/8/layout/vProcess5"/>
    <dgm:cxn modelId="{F39768B5-E8CC-4B36-997B-669A16449887}" srcId="{A3DD4925-EA54-4D89-96EB-F9626E54B3DA}" destId="{7FB2B92D-D13D-4FD7-ACF6-2278C61235C8}" srcOrd="2" destOrd="0" parTransId="{DF8B0892-8454-409C-8DCC-213D458C3352}" sibTransId="{8AEBB6CA-15C2-4283-87D6-8E013B586C89}"/>
    <dgm:cxn modelId="{DE4BD8BA-A0F3-4653-8D7A-DFC500DC110E}" type="presOf" srcId="{7FB2B92D-D13D-4FD7-ACF6-2278C61235C8}" destId="{7B5BC584-5E24-482D-8A61-162F315A6DC2}" srcOrd="0" destOrd="0" presId="urn:microsoft.com/office/officeart/2005/8/layout/vProcess5"/>
    <dgm:cxn modelId="{38225FC3-3BEE-40CF-B4CC-D07AFD4452D2}" type="presOf" srcId="{F0D611DA-E2B9-42DA-885A-9025D34B4EFA}" destId="{80103C5B-1CC7-4DB3-B3A1-522B649D797E}" srcOrd="1" destOrd="0" presId="urn:microsoft.com/office/officeart/2005/8/layout/vProcess5"/>
    <dgm:cxn modelId="{A3CA3FE9-AC5B-4C4E-9EB8-864C67CEED03}" type="presOf" srcId="{F2B8AF5C-4BCB-4CF3-A602-1ACB48B5193F}" destId="{A5725BB9-5A8A-4803-B705-F3527061D14F}" srcOrd="0" destOrd="0" presId="urn:microsoft.com/office/officeart/2005/8/layout/vProcess5"/>
    <dgm:cxn modelId="{3ACD1DEC-76A9-4537-A235-7512FD6CBBA1}" type="presOf" srcId="{7FB2B92D-D13D-4FD7-ACF6-2278C61235C8}" destId="{1ED08553-3A0A-4BFC-8286-16218BFCCC96}" srcOrd="1" destOrd="0" presId="urn:microsoft.com/office/officeart/2005/8/layout/vProcess5"/>
    <dgm:cxn modelId="{B43D6BDB-603B-442D-8B01-F81849DB02C4}" type="presParOf" srcId="{656EBBDF-2BA4-4047-838F-5BBB1BDD0DEA}" destId="{84715C1D-47C5-4F8D-9AC9-1EC2CB657D4F}" srcOrd="0" destOrd="0" presId="urn:microsoft.com/office/officeart/2005/8/layout/vProcess5"/>
    <dgm:cxn modelId="{B50B871D-843D-4EEB-AFC6-33C70FF7016E}" type="presParOf" srcId="{656EBBDF-2BA4-4047-838F-5BBB1BDD0DEA}" destId="{405F255C-7885-4414-BF3E-C27777DEDB3B}" srcOrd="1" destOrd="0" presId="urn:microsoft.com/office/officeart/2005/8/layout/vProcess5"/>
    <dgm:cxn modelId="{1F248904-4628-4911-81E6-BF9E773A5B1C}" type="presParOf" srcId="{656EBBDF-2BA4-4047-838F-5BBB1BDD0DEA}" destId="{2220E853-9C5C-4A85-A7A1-FB2E7B3D2D77}" srcOrd="2" destOrd="0" presId="urn:microsoft.com/office/officeart/2005/8/layout/vProcess5"/>
    <dgm:cxn modelId="{BCF9B90C-1AB5-4AD8-9361-3DA402114670}" type="presParOf" srcId="{656EBBDF-2BA4-4047-838F-5BBB1BDD0DEA}" destId="{7B5BC584-5E24-482D-8A61-162F315A6DC2}" srcOrd="3" destOrd="0" presId="urn:microsoft.com/office/officeart/2005/8/layout/vProcess5"/>
    <dgm:cxn modelId="{07BDABF9-27C2-4DF2-8AFB-7A189EF63F35}" type="presParOf" srcId="{656EBBDF-2BA4-4047-838F-5BBB1BDD0DEA}" destId="{A5725BB9-5A8A-4803-B705-F3527061D14F}" srcOrd="4" destOrd="0" presId="urn:microsoft.com/office/officeart/2005/8/layout/vProcess5"/>
    <dgm:cxn modelId="{FC0DD923-6285-44D4-9165-865EFD7613CF}" type="presParOf" srcId="{656EBBDF-2BA4-4047-838F-5BBB1BDD0DEA}" destId="{BBDD5C60-6C2E-4E74-8C0A-C0A1C6556E9C}" srcOrd="5" destOrd="0" presId="urn:microsoft.com/office/officeart/2005/8/layout/vProcess5"/>
    <dgm:cxn modelId="{DFEAD9A5-101C-40B7-9A5A-223FD7327320}" type="presParOf" srcId="{656EBBDF-2BA4-4047-838F-5BBB1BDD0DEA}" destId="{EBB13525-7B81-4879-AAFD-85058E0C95AA}" srcOrd="6" destOrd="0" presId="urn:microsoft.com/office/officeart/2005/8/layout/vProcess5"/>
    <dgm:cxn modelId="{0B764D7C-E0C8-45AD-9BB2-B0AA79114A0A}" type="presParOf" srcId="{656EBBDF-2BA4-4047-838F-5BBB1BDD0DEA}" destId="{D9110ECB-5FC4-4C6F-957F-FC439EAFE90B}" srcOrd="7" destOrd="0" presId="urn:microsoft.com/office/officeart/2005/8/layout/vProcess5"/>
    <dgm:cxn modelId="{474D5C77-D326-41C0-8B9F-329E01C70C35}" type="presParOf" srcId="{656EBBDF-2BA4-4047-838F-5BBB1BDD0DEA}" destId="{E07EBA1B-9695-41D2-8357-995A14FA6723}" srcOrd="8" destOrd="0" presId="urn:microsoft.com/office/officeart/2005/8/layout/vProcess5"/>
    <dgm:cxn modelId="{39EEDE0D-1111-4845-89CB-B87EC0C98DA8}" type="presParOf" srcId="{656EBBDF-2BA4-4047-838F-5BBB1BDD0DEA}" destId="{80103C5B-1CC7-4DB3-B3A1-522B649D797E}" srcOrd="9" destOrd="0" presId="urn:microsoft.com/office/officeart/2005/8/layout/vProcess5"/>
    <dgm:cxn modelId="{B0779241-AF77-43A5-AC19-3B23AE3640C6}" type="presParOf" srcId="{656EBBDF-2BA4-4047-838F-5BBB1BDD0DEA}" destId="{1ED08553-3A0A-4BFC-8286-16218BFCCC96}" srcOrd="10" destOrd="0" presId="urn:microsoft.com/office/officeart/2005/8/layout/vProcess5"/>
    <dgm:cxn modelId="{FA4BE701-BC42-4F7F-9767-5FC5BB3F3F50}" type="presParOf" srcId="{656EBBDF-2BA4-4047-838F-5BBB1BDD0DEA}" destId="{ECEA3A9D-A9C6-46AF-8CB3-C733D069828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F255C-7885-4414-BF3E-C27777DEDB3B}">
      <dsp:nvSpPr>
        <dsp:cNvPr id="0" name=""/>
        <dsp:cNvSpPr/>
      </dsp:nvSpPr>
      <dsp:spPr>
        <a:xfrm>
          <a:off x="0" y="0"/>
          <a:ext cx="6583680" cy="99571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ICN Gateway company profile</a:t>
          </a:r>
        </a:p>
        <a:p>
          <a:pPr marL="0" lvl="0" indent="0" algn="l" defTabSz="755650">
            <a:lnSpc>
              <a:spcPct val="90000"/>
            </a:lnSpc>
            <a:spcBef>
              <a:spcPct val="0"/>
            </a:spcBef>
            <a:spcAft>
              <a:spcPct val="35000"/>
            </a:spcAft>
            <a:buNone/>
          </a:pPr>
          <a:r>
            <a:rPr lang="en-US" sz="1700" kern="1200" dirty="0"/>
            <a:t>- Create a new company profile or ensure existing company profile is complete, up-to-date and accurate.</a:t>
          </a:r>
          <a:endParaRPr lang="en-AU" sz="1700" kern="1200" dirty="0"/>
        </a:p>
      </dsp:txBody>
      <dsp:txXfrm>
        <a:off x="29163" y="29163"/>
        <a:ext cx="5425092" cy="937385"/>
      </dsp:txXfrm>
    </dsp:sp>
    <dsp:sp modelId="{2220E853-9C5C-4A85-A7A1-FB2E7B3D2D77}">
      <dsp:nvSpPr>
        <dsp:cNvPr id="0" name=""/>
        <dsp:cNvSpPr/>
      </dsp:nvSpPr>
      <dsp:spPr>
        <a:xfrm>
          <a:off x="551383" y="1176750"/>
          <a:ext cx="6583680" cy="99571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Elect to receive notifications about supply opportunities</a:t>
          </a:r>
          <a:endParaRPr lang="en-AU" sz="1700" kern="1200" dirty="0"/>
        </a:p>
      </dsp:txBody>
      <dsp:txXfrm>
        <a:off x="580546" y="1205913"/>
        <a:ext cx="5326758" cy="937385"/>
      </dsp:txXfrm>
    </dsp:sp>
    <dsp:sp modelId="{7B5BC584-5E24-482D-8A61-162F315A6DC2}">
      <dsp:nvSpPr>
        <dsp:cNvPr id="0" name=""/>
        <dsp:cNvSpPr/>
      </dsp:nvSpPr>
      <dsp:spPr>
        <a:xfrm>
          <a:off x="1094536" y="2353500"/>
          <a:ext cx="6583680" cy="99571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Register your interest against supply opportunities your business has the capability to deliver</a:t>
          </a:r>
          <a:endParaRPr lang="en-AU" sz="1700" kern="1200" dirty="0"/>
        </a:p>
      </dsp:txBody>
      <dsp:txXfrm>
        <a:off x="1123699" y="2382663"/>
        <a:ext cx="5334987" cy="937385"/>
      </dsp:txXfrm>
    </dsp:sp>
    <dsp:sp modelId="{A5725BB9-5A8A-4803-B705-F3527061D14F}">
      <dsp:nvSpPr>
        <dsp:cNvPr id="0" name=""/>
        <dsp:cNvSpPr/>
      </dsp:nvSpPr>
      <dsp:spPr>
        <a:xfrm>
          <a:off x="1645920" y="3530251"/>
          <a:ext cx="6583680" cy="99571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Attend capability development programs and networking events to improve your chances of success.</a:t>
          </a:r>
          <a:endParaRPr lang="en-AU" sz="1700" kern="1200" dirty="0"/>
        </a:p>
      </dsp:txBody>
      <dsp:txXfrm>
        <a:off x="1675083" y="3559414"/>
        <a:ext cx="5326758" cy="937385"/>
      </dsp:txXfrm>
    </dsp:sp>
    <dsp:sp modelId="{BBDD5C60-6C2E-4E74-8C0A-C0A1C6556E9C}">
      <dsp:nvSpPr>
        <dsp:cNvPr id="0" name=""/>
        <dsp:cNvSpPr/>
      </dsp:nvSpPr>
      <dsp:spPr>
        <a:xfrm>
          <a:off x="5936467" y="762624"/>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AU" sz="2900" kern="1200"/>
        </a:p>
      </dsp:txBody>
      <dsp:txXfrm>
        <a:off x="6082090" y="762624"/>
        <a:ext cx="355966" cy="487027"/>
      </dsp:txXfrm>
    </dsp:sp>
    <dsp:sp modelId="{EBB13525-7B81-4879-AAFD-85058E0C95AA}">
      <dsp:nvSpPr>
        <dsp:cNvPr id="0" name=""/>
        <dsp:cNvSpPr/>
      </dsp:nvSpPr>
      <dsp:spPr>
        <a:xfrm>
          <a:off x="6487850" y="1939375"/>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AU" sz="2900" kern="1200"/>
        </a:p>
      </dsp:txBody>
      <dsp:txXfrm>
        <a:off x="6633473" y="1939375"/>
        <a:ext cx="355966" cy="487027"/>
      </dsp:txXfrm>
    </dsp:sp>
    <dsp:sp modelId="{D9110ECB-5FC4-4C6F-957F-FC439EAFE90B}">
      <dsp:nvSpPr>
        <dsp:cNvPr id="0" name=""/>
        <dsp:cNvSpPr/>
      </dsp:nvSpPr>
      <dsp:spPr>
        <a:xfrm>
          <a:off x="7031004" y="3116125"/>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AU" sz="2900" kern="1200"/>
        </a:p>
      </dsp:txBody>
      <dsp:txXfrm>
        <a:off x="7176627" y="3116125"/>
        <a:ext cx="355966" cy="4870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6967"/>
          </a:xfrm>
          <a:prstGeom prst="rect">
            <a:avLst/>
          </a:prstGeom>
        </p:spPr>
        <p:txBody>
          <a:bodyPr vert="horz" lIns="92226" tIns="46113" rIns="92226" bIns="46113"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2226" tIns="46113" rIns="92226" bIns="46113" rtlCol="0"/>
          <a:lstStyle>
            <a:lvl1pPr algn="r">
              <a:defRPr sz="1200"/>
            </a:lvl1pPr>
          </a:lstStyle>
          <a:p>
            <a:fld id="{735AC60D-BDF1-4173-B812-DDF3B2F59F1E}" type="datetimeFigureOut">
              <a:rPr lang="en-US" smtClean="0"/>
              <a:pPr/>
              <a:t>1/23/2020</a:t>
            </a:fld>
            <a:endParaRPr lang="en-AU"/>
          </a:p>
        </p:txBody>
      </p:sp>
      <p:sp>
        <p:nvSpPr>
          <p:cNvPr id="4" name="Slide Image Placeholder 3"/>
          <p:cNvSpPr>
            <a:spLocks noGrp="1" noRot="1" noChangeAspect="1"/>
          </p:cNvSpPr>
          <p:nvPr>
            <p:ph type="sldImg" idx="2"/>
          </p:nvPr>
        </p:nvSpPr>
        <p:spPr>
          <a:xfrm>
            <a:off x="915988" y="744538"/>
            <a:ext cx="4973637" cy="3729037"/>
          </a:xfrm>
          <a:prstGeom prst="rect">
            <a:avLst/>
          </a:prstGeom>
          <a:noFill/>
          <a:ln w="12700">
            <a:solidFill>
              <a:prstClr val="black"/>
            </a:solidFill>
          </a:ln>
        </p:spPr>
        <p:txBody>
          <a:bodyPr vert="horz" lIns="92226" tIns="46113" rIns="92226" bIns="46113" rtlCol="0" anchor="ctr"/>
          <a:lstStyle/>
          <a:p>
            <a:endParaRPr lang="en-AU"/>
          </a:p>
        </p:txBody>
      </p:sp>
      <p:sp>
        <p:nvSpPr>
          <p:cNvPr id="5" name="Notes Placeholder 4"/>
          <p:cNvSpPr>
            <a:spLocks noGrp="1"/>
          </p:cNvSpPr>
          <p:nvPr>
            <p:ph type="body" sz="quarter" idx="3"/>
          </p:nvPr>
        </p:nvSpPr>
        <p:spPr>
          <a:xfrm>
            <a:off x="680562" y="4721187"/>
            <a:ext cx="5444490" cy="4472702"/>
          </a:xfrm>
          <a:prstGeom prst="rect">
            <a:avLst/>
          </a:prstGeom>
        </p:spPr>
        <p:txBody>
          <a:bodyPr vert="horz" lIns="92226" tIns="46113" rIns="92226" bIns="461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6"/>
            <a:ext cx="2949099" cy="496967"/>
          </a:xfrm>
          <a:prstGeom prst="rect">
            <a:avLst/>
          </a:prstGeom>
        </p:spPr>
        <p:txBody>
          <a:bodyPr vert="horz" lIns="92226" tIns="46113" rIns="92226" bIns="46113"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2226" tIns="46113" rIns="92226" bIns="46113" rtlCol="0" anchor="b"/>
          <a:lstStyle>
            <a:lvl1pPr algn="r">
              <a:defRPr sz="1200"/>
            </a:lvl1pPr>
          </a:lstStyle>
          <a:p>
            <a:fld id="{57CDF83A-1704-49BC-BC6F-D12F236A98E5}" type="slidenum">
              <a:rPr lang="en-AU" smtClean="0"/>
              <a:pPr/>
              <a:t>‹#›</a:t>
            </a:fld>
            <a:endParaRPr lang="en-AU"/>
          </a:p>
        </p:txBody>
      </p:sp>
    </p:spTree>
    <p:extLst>
      <p:ext uri="{BB962C8B-B14F-4D97-AF65-F5344CB8AC3E}">
        <p14:creationId xmlns:p14="http://schemas.microsoft.com/office/powerpoint/2010/main" val="63506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main purpose</a:t>
            </a:r>
            <a:r>
              <a:rPr lang="en-AU" baseline="0" dirty="0"/>
              <a:t> of this slide is for the audience to remember ICN and our logo. For that reason, it’s best no to clutter it up with a lot of information like dates, places, etc. The audience knows where they are and the date so this should be less important than your name, title etc</a:t>
            </a:r>
            <a:endParaRPr lang="en-AU" dirty="0"/>
          </a:p>
        </p:txBody>
      </p:sp>
      <p:sp>
        <p:nvSpPr>
          <p:cNvPr id="4" name="Slide Number Placeholder 3"/>
          <p:cNvSpPr>
            <a:spLocks noGrp="1"/>
          </p:cNvSpPr>
          <p:nvPr>
            <p:ph type="sldNum" sz="quarter" idx="10"/>
          </p:nvPr>
        </p:nvSpPr>
        <p:spPr/>
        <p:txBody>
          <a:bodyPr/>
          <a:lstStyle/>
          <a:p>
            <a:fld id="{57CDF83A-1704-49BC-BC6F-D12F236A98E5}"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‘Today I’m going to talk you about ICN (who we are and what we do), the benefits of working with us as a supplier and why it’s important register your business on ICN Gateway’</a:t>
            </a:r>
          </a:p>
        </p:txBody>
      </p:sp>
      <p:sp>
        <p:nvSpPr>
          <p:cNvPr id="4" name="Slide Number Placeholder 3"/>
          <p:cNvSpPr>
            <a:spLocks noGrp="1"/>
          </p:cNvSpPr>
          <p:nvPr>
            <p:ph type="sldNum" sz="quarter" idx="10"/>
          </p:nvPr>
        </p:nvSpPr>
        <p:spPr/>
        <p:txBody>
          <a:bodyPr/>
          <a:lstStyle/>
          <a:p>
            <a:fld id="{57CDF83A-1704-49BC-BC6F-D12F236A98E5}"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3E3983-4B93-4748-91E6-2C9D49B20744}" type="slidenum">
              <a:rPr lang="en-AU" smtClean="0"/>
              <a:t>3</a:t>
            </a:fld>
            <a:endParaRPr lang="en-AU"/>
          </a:p>
        </p:txBody>
      </p:sp>
    </p:spTree>
    <p:extLst>
      <p:ext uri="{BB962C8B-B14F-4D97-AF65-F5344CB8AC3E}">
        <p14:creationId xmlns:p14="http://schemas.microsoft.com/office/powerpoint/2010/main" val="14567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ICN Gateway</a:t>
            </a:r>
          </a:p>
          <a:p>
            <a:r>
              <a:rPr lang="en-US" dirty="0"/>
              <a:t>* Who here in the room has heard of ICN Gateway?</a:t>
            </a:r>
          </a:p>
          <a:p>
            <a:endParaRPr lang="en-US" dirty="0"/>
          </a:p>
          <a:p>
            <a:pPr marL="171450" indent="-171450">
              <a:buFont typeface="Arial" panose="020B0604020202020204" pitchFamily="34" charset="0"/>
              <a:buChar char="•"/>
            </a:pPr>
            <a:r>
              <a:rPr lang="en-US" dirty="0"/>
              <a:t>Home page</a:t>
            </a:r>
          </a:p>
          <a:p>
            <a:pPr marL="628650" lvl="1" indent="-171450">
              <a:buFont typeface="Arial" panose="020B0604020202020204" pitchFamily="34" charset="0"/>
              <a:buChar char="•"/>
            </a:pPr>
            <a:r>
              <a:rPr lang="en-US" dirty="0"/>
              <a:t>ICN Gateway home page serves multiple purposes</a:t>
            </a:r>
          </a:p>
          <a:p>
            <a:pPr marL="628650" lvl="1" indent="-171450">
              <a:buFont typeface="Arial" panose="020B0604020202020204" pitchFamily="34" charset="0"/>
              <a:buChar char="•"/>
            </a:pPr>
            <a:r>
              <a:rPr lang="en-US" dirty="0"/>
              <a:t>1. You can create a new company profile</a:t>
            </a:r>
          </a:p>
          <a:p>
            <a:pPr marL="628650" lvl="1" indent="-171450">
              <a:buFont typeface="Arial" panose="020B0604020202020204" pitchFamily="34" charset="0"/>
              <a:buChar char="•"/>
            </a:pPr>
            <a:r>
              <a:rPr lang="en-US" dirty="0"/>
              <a:t>2. Login to an existing company profile</a:t>
            </a:r>
          </a:p>
          <a:p>
            <a:pPr marL="628650" lvl="1" indent="-171450">
              <a:buFont typeface="Arial" panose="020B0604020202020204" pitchFamily="34" charset="0"/>
              <a:buChar char="•"/>
            </a:pPr>
            <a:r>
              <a:rPr lang="en-US" dirty="0"/>
              <a:t>3. Search for suppliers (businesses that have subscribed to one of three paid packages</a:t>
            </a:r>
          </a:p>
          <a:p>
            <a:pPr marL="628650" lvl="1" indent="-171450">
              <a:buFont typeface="Arial" panose="020B0604020202020204" pitchFamily="34" charset="0"/>
              <a:buChar char="•"/>
            </a:pPr>
            <a:r>
              <a:rPr lang="en-US" dirty="0"/>
              <a:t>4. You can look for work (i.e. Inland Rail)</a:t>
            </a:r>
            <a:endParaRPr lang="en-AU" dirty="0"/>
          </a:p>
        </p:txBody>
      </p:sp>
      <p:sp>
        <p:nvSpPr>
          <p:cNvPr id="4" name="Slide Number Placeholder 3"/>
          <p:cNvSpPr>
            <a:spLocks noGrp="1"/>
          </p:cNvSpPr>
          <p:nvPr>
            <p:ph type="sldNum" sz="quarter" idx="5"/>
          </p:nvPr>
        </p:nvSpPr>
        <p:spPr/>
        <p:txBody>
          <a:bodyPr/>
          <a:lstStyle/>
          <a:p>
            <a:fld id="{2B3E3983-4B93-4748-91E6-2C9D49B20744}" type="slidenum">
              <a:rPr lang="en-AU" smtClean="0"/>
              <a:t>4</a:t>
            </a:fld>
            <a:endParaRPr lang="en-AU"/>
          </a:p>
        </p:txBody>
      </p:sp>
    </p:spTree>
    <p:extLst>
      <p:ext uri="{BB962C8B-B14F-4D97-AF65-F5344CB8AC3E}">
        <p14:creationId xmlns:p14="http://schemas.microsoft.com/office/powerpoint/2010/main" val="33279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This slide</a:t>
            </a:r>
            <a:r>
              <a:rPr lang="en-AU" baseline="0" dirty="0"/>
              <a:t> lists some of the major (and active projects) on ICN Gateway at the moment. If there are other projects that better suit your audience, feel free to edit this slide to include those (and delete those that aren’t relevant).</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57CDF83A-1704-49BC-BC6F-D12F236A98E5}" type="slidenum">
              <a:rPr lang="en-AU" smtClean="0"/>
              <a:pPr/>
              <a:t>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3E3983-4B93-4748-91E6-2C9D49B20744}" type="slidenum">
              <a:rPr lang="en-AU" smtClean="0"/>
              <a:t>11</a:t>
            </a:fld>
            <a:endParaRPr lang="en-AU"/>
          </a:p>
        </p:txBody>
      </p:sp>
    </p:spTree>
    <p:extLst>
      <p:ext uri="{BB962C8B-B14F-4D97-AF65-F5344CB8AC3E}">
        <p14:creationId xmlns:p14="http://schemas.microsoft.com/office/powerpoint/2010/main" val="50891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3E3983-4B93-4748-91E6-2C9D49B20744}" type="slidenum">
              <a:rPr lang="en-AU" smtClean="0"/>
              <a:t>12</a:t>
            </a:fld>
            <a:endParaRPr lang="en-AU"/>
          </a:p>
        </p:txBody>
      </p:sp>
    </p:spTree>
    <p:extLst>
      <p:ext uri="{BB962C8B-B14F-4D97-AF65-F5344CB8AC3E}">
        <p14:creationId xmlns:p14="http://schemas.microsoft.com/office/powerpoint/2010/main" val="200936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3E3983-4B93-4748-91E6-2C9D49B20744}" type="slidenum">
              <a:rPr lang="en-AU" smtClean="0"/>
              <a:t>14</a:t>
            </a:fld>
            <a:endParaRPr lang="en-AU"/>
          </a:p>
        </p:txBody>
      </p:sp>
    </p:spTree>
    <p:extLst>
      <p:ext uri="{BB962C8B-B14F-4D97-AF65-F5344CB8AC3E}">
        <p14:creationId xmlns:p14="http://schemas.microsoft.com/office/powerpoint/2010/main" val="109261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57CDF83A-1704-49BC-BC6F-D12F236A98E5}" type="slidenum">
              <a:rPr lang="en-AU" smtClean="0"/>
              <a:pPr/>
              <a:t>15</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799E8-80F5-4F7C-8943-77D5580C3295}" type="datetimeFigureOut">
              <a:rPr lang="en-US" smtClean="0"/>
              <a:pPr/>
              <a:t>1/23/2020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772E0A-2273-41E8-8F41-616B10D0B550}"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ICN_footer.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rgbClr val="00396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ateway.icn.org.a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N1.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0" y="2357430"/>
            <a:ext cx="9144000" cy="1000132"/>
          </a:xfrm>
        </p:spPr>
        <p:txBody>
          <a:bodyPr>
            <a:normAutofit/>
          </a:bodyPr>
          <a:lstStyle/>
          <a:p>
            <a:pPr algn="ctr"/>
            <a:r>
              <a:rPr lang="en-AU" sz="4000" dirty="0">
                <a:solidFill>
                  <a:schemeClr val="bg1"/>
                </a:solidFill>
              </a:rPr>
              <a:t>ICN – all the right connections</a:t>
            </a:r>
          </a:p>
        </p:txBody>
      </p:sp>
      <p:sp>
        <p:nvSpPr>
          <p:cNvPr id="4" name="Subtitle 3"/>
          <p:cNvSpPr>
            <a:spLocks noGrp="1"/>
          </p:cNvSpPr>
          <p:nvPr>
            <p:ph type="subTitle" idx="1"/>
          </p:nvPr>
        </p:nvSpPr>
        <p:spPr/>
        <p:txBody>
          <a:bodyPr/>
          <a:lstStyle/>
          <a:p>
            <a:endParaRPr lang="en-AU" dirty="0"/>
          </a:p>
          <a:p>
            <a:r>
              <a:rPr lang="en-AU" sz="2400" dirty="0">
                <a:solidFill>
                  <a:schemeClr val="bg1"/>
                </a:solidFill>
              </a:rPr>
              <a:t>Albury</a:t>
            </a:r>
          </a:p>
          <a:p>
            <a:endParaRPr lang="en-AU" sz="2400" dirty="0">
              <a:solidFill>
                <a:schemeClr val="bg1"/>
              </a:solidFill>
            </a:endParaRPr>
          </a:p>
          <a:p>
            <a:r>
              <a:rPr lang="en-AU" sz="2400">
                <a:solidFill>
                  <a:schemeClr val="bg1"/>
                </a:solidFill>
              </a:rPr>
              <a:t>January 30 </a:t>
            </a:r>
            <a:r>
              <a:rPr lang="en-AU" sz="2400" dirty="0">
                <a:solidFill>
                  <a:schemeClr val="bg1"/>
                </a:solidFill>
              </a:rPr>
              <a:t>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E2D536-226E-40C7-A60C-D1268F5C20EC}"/>
              </a:ext>
            </a:extLst>
          </p:cNvPr>
          <p:cNvSpPr>
            <a:spLocks noGrp="1"/>
          </p:cNvSpPr>
          <p:nvPr>
            <p:ph type="title"/>
          </p:nvPr>
        </p:nvSpPr>
        <p:spPr>
          <a:xfrm>
            <a:off x="457200" y="274639"/>
            <a:ext cx="8229600" cy="562073"/>
          </a:xfrm>
        </p:spPr>
        <p:txBody>
          <a:bodyPr>
            <a:normAutofit fontScale="90000"/>
          </a:bodyPr>
          <a:lstStyle/>
          <a:p>
            <a:r>
              <a:rPr lang="en-US" dirty="0"/>
              <a:t>Inland Rail – Narrabri to North Star-SP1</a:t>
            </a:r>
            <a:endParaRPr lang="en-AU" dirty="0"/>
          </a:p>
        </p:txBody>
      </p:sp>
      <p:pic>
        <p:nvPicPr>
          <p:cNvPr id="6" name="Picture 5">
            <a:extLst>
              <a:ext uri="{FF2B5EF4-FFF2-40B4-BE49-F238E27FC236}">
                <a16:creationId xmlns:a16="http://schemas.microsoft.com/office/drawing/2014/main" id="{7C7C515D-0D0E-446B-9D4A-757877FE46F9}"/>
              </a:ext>
            </a:extLst>
          </p:cNvPr>
          <p:cNvPicPr>
            <a:picLocks noChangeAspect="1"/>
          </p:cNvPicPr>
          <p:nvPr/>
        </p:nvPicPr>
        <p:blipFill>
          <a:blip r:embed="rId2"/>
          <a:stretch>
            <a:fillRect/>
          </a:stretch>
        </p:blipFill>
        <p:spPr>
          <a:xfrm>
            <a:off x="539552" y="1094284"/>
            <a:ext cx="4879155" cy="4669432"/>
          </a:xfrm>
          <a:prstGeom prst="rect">
            <a:avLst/>
          </a:prstGeom>
        </p:spPr>
      </p:pic>
      <p:sp>
        <p:nvSpPr>
          <p:cNvPr id="8" name="Rectangle: Rounded Corners 7">
            <a:extLst>
              <a:ext uri="{FF2B5EF4-FFF2-40B4-BE49-F238E27FC236}">
                <a16:creationId xmlns:a16="http://schemas.microsoft.com/office/drawing/2014/main" id="{ECCECDBE-1864-4113-B11A-86DF765301C2}"/>
              </a:ext>
            </a:extLst>
          </p:cNvPr>
          <p:cNvSpPr/>
          <p:nvPr/>
        </p:nvSpPr>
        <p:spPr>
          <a:xfrm>
            <a:off x="683568" y="1628800"/>
            <a:ext cx="1368152"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C84F632A-8996-4BAD-A1BB-8AC8853B30F6}"/>
              </a:ext>
            </a:extLst>
          </p:cNvPr>
          <p:cNvSpPr/>
          <p:nvPr/>
        </p:nvSpPr>
        <p:spPr>
          <a:xfrm>
            <a:off x="2295052" y="1844824"/>
            <a:ext cx="2348955" cy="13681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ontent Placeholder 2">
            <a:extLst>
              <a:ext uri="{FF2B5EF4-FFF2-40B4-BE49-F238E27FC236}">
                <a16:creationId xmlns:a16="http://schemas.microsoft.com/office/drawing/2014/main" id="{7A90AB75-B04D-4543-B9ED-B3CE14054954}"/>
              </a:ext>
            </a:extLst>
          </p:cNvPr>
          <p:cNvSpPr>
            <a:spLocks noGrp="1"/>
          </p:cNvSpPr>
          <p:nvPr>
            <p:ph idx="1"/>
          </p:nvPr>
        </p:nvSpPr>
        <p:spPr>
          <a:xfrm>
            <a:off x="5868144" y="1484783"/>
            <a:ext cx="3024336" cy="3600401"/>
          </a:xfrm>
        </p:spPr>
        <p:txBody>
          <a:bodyPr>
            <a:normAutofit/>
          </a:bodyPr>
          <a:lstStyle/>
          <a:p>
            <a:pPr indent="-258763"/>
            <a:r>
              <a:rPr lang="en-US" sz="1800" dirty="0"/>
              <a:t>Type ‘Inland Rail’ in to keyword search</a:t>
            </a:r>
          </a:p>
          <a:p>
            <a:pPr indent="-258763"/>
            <a:endParaRPr lang="en-US" sz="1800" dirty="0"/>
          </a:p>
          <a:p>
            <a:pPr indent="-258763"/>
            <a:r>
              <a:rPr lang="en-US" sz="1800" dirty="0"/>
              <a:t>Select project from selection available.</a:t>
            </a:r>
          </a:p>
        </p:txBody>
      </p:sp>
    </p:spTree>
    <p:extLst>
      <p:ext uri="{BB962C8B-B14F-4D97-AF65-F5344CB8AC3E}">
        <p14:creationId xmlns:p14="http://schemas.microsoft.com/office/powerpoint/2010/main" val="59522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1"/>
          </a:xfrm>
        </p:spPr>
        <p:txBody>
          <a:bodyPr>
            <a:normAutofit fontScale="90000"/>
          </a:bodyPr>
          <a:lstStyle/>
          <a:p>
            <a:r>
              <a:rPr lang="en-US" dirty="0"/>
              <a:t>Inland Rail – Narrabri to North Star-SP1</a:t>
            </a:r>
            <a:endParaRPr lang="en-AU" dirty="0"/>
          </a:p>
        </p:txBody>
      </p:sp>
      <p:sp>
        <p:nvSpPr>
          <p:cNvPr id="3" name="Content Placeholder 2"/>
          <p:cNvSpPr>
            <a:spLocks noGrp="1"/>
          </p:cNvSpPr>
          <p:nvPr>
            <p:ph idx="1"/>
          </p:nvPr>
        </p:nvSpPr>
        <p:spPr>
          <a:xfrm>
            <a:off x="5292080" y="1484783"/>
            <a:ext cx="3600400" cy="4641381"/>
          </a:xfrm>
        </p:spPr>
        <p:txBody>
          <a:bodyPr>
            <a:normAutofit/>
          </a:bodyPr>
          <a:lstStyle/>
          <a:p>
            <a:pPr indent="-258763">
              <a:lnSpc>
                <a:spcPct val="150000"/>
              </a:lnSpc>
            </a:pPr>
            <a:r>
              <a:rPr lang="en-US" sz="1800" dirty="0"/>
              <a:t>Project </a:t>
            </a:r>
          </a:p>
          <a:p>
            <a:pPr lvl="1">
              <a:lnSpc>
                <a:spcPct val="150000"/>
              </a:lnSpc>
            </a:pPr>
            <a:r>
              <a:rPr lang="en-US" sz="1800" dirty="0"/>
              <a:t>Name</a:t>
            </a:r>
          </a:p>
          <a:p>
            <a:pPr lvl="1">
              <a:lnSpc>
                <a:spcPct val="150000"/>
              </a:lnSpc>
            </a:pPr>
            <a:r>
              <a:rPr lang="en-US" sz="1800" dirty="0"/>
              <a:t>Location</a:t>
            </a:r>
          </a:p>
          <a:p>
            <a:pPr lvl="1">
              <a:lnSpc>
                <a:spcPct val="150000"/>
              </a:lnSpc>
            </a:pPr>
            <a:r>
              <a:rPr lang="en-US" sz="1800" dirty="0"/>
              <a:t>Value</a:t>
            </a:r>
          </a:p>
          <a:p>
            <a:pPr lvl="1">
              <a:lnSpc>
                <a:spcPct val="150000"/>
              </a:lnSpc>
            </a:pPr>
            <a:r>
              <a:rPr lang="en-US" sz="1800" dirty="0"/>
              <a:t>Status</a:t>
            </a:r>
          </a:p>
          <a:p>
            <a:pPr lvl="1">
              <a:lnSpc>
                <a:spcPct val="150000"/>
              </a:lnSpc>
            </a:pPr>
            <a:r>
              <a:rPr lang="en-US" sz="1800" dirty="0"/>
              <a:t>Owner</a:t>
            </a:r>
          </a:p>
          <a:p>
            <a:pPr lvl="1">
              <a:lnSpc>
                <a:spcPct val="150000"/>
              </a:lnSpc>
            </a:pPr>
            <a:r>
              <a:rPr lang="en-US" sz="1800" dirty="0"/>
              <a:t>Details</a:t>
            </a:r>
            <a:endParaRPr lang="en-AU" sz="1800" dirty="0"/>
          </a:p>
          <a:p>
            <a:pPr marL="355600" lvl="1" indent="-271463">
              <a:lnSpc>
                <a:spcPct val="150000"/>
              </a:lnSpc>
              <a:buFont typeface="Arial" panose="020B0604020202020204" pitchFamily="34" charset="0"/>
              <a:buChar char="•"/>
            </a:pPr>
            <a:r>
              <a:rPr lang="en-AU" sz="1800" dirty="0"/>
              <a:t>ICN consultant’s contact details</a:t>
            </a:r>
            <a:endParaRPr lang="en-US" sz="1800" dirty="0"/>
          </a:p>
        </p:txBody>
      </p:sp>
      <p:pic>
        <p:nvPicPr>
          <p:cNvPr id="4" name="Picture 3">
            <a:extLst>
              <a:ext uri="{FF2B5EF4-FFF2-40B4-BE49-F238E27FC236}">
                <a16:creationId xmlns:a16="http://schemas.microsoft.com/office/drawing/2014/main" id="{B86935CC-EAD6-4418-B0B0-42A52D3AEA76}"/>
              </a:ext>
            </a:extLst>
          </p:cNvPr>
          <p:cNvPicPr>
            <a:picLocks noChangeAspect="1"/>
          </p:cNvPicPr>
          <p:nvPr/>
        </p:nvPicPr>
        <p:blipFill>
          <a:blip r:embed="rId3"/>
          <a:stretch>
            <a:fillRect/>
          </a:stretch>
        </p:blipFill>
        <p:spPr>
          <a:xfrm>
            <a:off x="464923" y="980944"/>
            <a:ext cx="4114800" cy="4828380"/>
          </a:xfrm>
          <a:prstGeom prst="rect">
            <a:avLst/>
          </a:prstGeom>
        </p:spPr>
      </p:pic>
      <p:sp>
        <p:nvSpPr>
          <p:cNvPr id="5" name="Rectangle: Rounded Corners 4">
            <a:extLst>
              <a:ext uri="{FF2B5EF4-FFF2-40B4-BE49-F238E27FC236}">
                <a16:creationId xmlns:a16="http://schemas.microsoft.com/office/drawing/2014/main" id="{5BB9BA52-3E45-4949-A97D-BE9D07388408}"/>
              </a:ext>
            </a:extLst>
          </p:cNvPr>
          <p:cNvSpPr/>
          <p:nvPr/>
        </p:nvSpPr>
        <p:spPr>
          <a:xfrm>
            <a:off x="464923" y="1484784"/>
            <a:ext cx="2810933"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1DD93C41-61EE-4491-92B9-5CA9669E29F5}"/>
              </a:ext>
            </a:extLst>
          </p:cNvPr>
          <p:cNvSpPr/>
          <p:nvPr/>
        </p:nvSpPr>
        <p:spPr>
          <a:xfrm>
            <a:off x="464923" y="2060848"/>
            <a:ext cx="2810933"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1F3D1D97-F2DF-4FFC-BF94-3AD8B2CDE87E}"/>
              </a:ext>
            </a:extLst>
          </p:cNvPr>
          <p:cNvSpPr/>
          <p:nvPr/>
        </p:nvSpPr>
        <p:spPr>
          <a:xfrm>
            <a:off x="457200" y="2743002"/>
            <a:ext cx="2810933" cy="32062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CD153796-8545-4533-AE3F-F6AE139F3AF1}"/>
              </a:ext>
            </a:extLst>
          </p:cNvPr>
          <p:cNvSpPr/>
          <p:nvPr/>
        </p:nvSpPr>
        <p:spPr>
          <a:xfrm>
            <a:off x="3275857" y="3212976"/>
            <a:ext cx="1296144" cy="8640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5370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53" t="5887" r="27143" b="37431"/>
          <a:stretch/>
        </p:blipFill>
        <p:spPr bwMode="auto">
          <a:xfrm>
            <a:off x="474681" y="1340768"/>
            <a:ext cx="562278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3E7FA057-79D3-4472-A9B3-F8CB4B206833}"/>
              </a:ext>
            </a:extLst>
          </p:cNvPr>
          <p:cNvSpPr>
            <a:spLocks noGrp="1"/>
          </p:cNvSpPr>
          <p:nvPr>
            <p:ph type="title"/>
          </p:nvPr>
        </p:nvSpPr>
        <p:spPr>
          <a:xfrm>
            <a:off x="457200" y="274639"/>
            <a:ext cx="8229600" cy="634081"/>
          </a:xfrm>
        </p:spPr>
        <p:txBody>
          <a:bodyPr>
            <a:normAutofit fontScale="90000"/>
          </a:bodyPr>
          <a:lstStyle/>
          <a:p>
            <a:r>
              <a:rPr lang="en-US" dirty="0"/>
              <a:t>Inland Rail – Narrabri to North Star-SP1</a:t>
            </a:r>
            <a:endParaRPr lang="en-AU" dirty="0"/>
          </a:p>
        </p:txBody>
      </p:sp>
      <p:sp>
        <p:nvSpPr>
          <p:cNvPr id="7" name="Rectangle: Rounded Corners 6">
            <a:extLst>
              <a:ext uri="{FF2B5EF4-FFF2-40B4-BE49-F238E27FC236}">
                <a16:creationId xmlns:a16="http://schemas.microsoft.com/office/drawing/2014/main" id="{186DF336-3D8A-46E1-9DE1-3D638DF4BE12}"/>
              </a:ext>
            </a:extLst>
          </p:cNvPr>
          <p:cNvSpPr/>
          <p:nvPr/>
        </p:nvSpPr>
        <p:spPr>
          <a:xfrm>
            <a:off x="5364088" y="2852936"/>
            <a:ext cx="360039"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87D3181B-2AF3-4120-BC24-02F8FCB7EA61}"/>
              </a:ext>
            </a:extLst>
          </p:cNvPr>
          <p:cNvSpPr/>
          <p:nvPr/>
        </p:nvSpPr>
        <p:spPr>
          <a:xfrm>
            <a:off x="539552" y="2840752"/>
            <a:ext cx="4104456"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16F22EF6-4FA4-4420-A154-53B6B53D4AC7}"/>
              </a:ext>
            </a:extLst>
          </p:cNvPr>
          <p:cNvSpPr txBox="1"/>
          <p:nvPr/>
        </p:nvSpPr>
        <p:spPr>
          <a:xfrm>
            <a:off x="6372200" y="2636912"/>
            <a:ext cx="253549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Check the Status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US" dirty="0"/>
              <a:t>Select the Work Package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Check the open and close 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‘Full Scope EOI’ or ‘Partial Scope EOI’</a:t>
            </a:r>
          </a:p>
        </p:txBody>
      </p:sp>
    </p:spTree>
    <p:extLst>
      <p:ext uri="{BB962C8B-B14F-4D97-AF65-F5344CB8AC3E}">
        <p14:creationId xmlns:p14="http://schemas.microsoft.com/office/powerpoint/2010/main" val="139966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Tips for your Company Profile</a:t>
            </a:r>
          </a:p>
        </p:txBody>
      </p:sp>
      <p:sp>
        <p:nvSpPr>
          <p:cNvPr id="3" name="Content Placeholder 2"/>
          <p:cNvSpPr>
            <a:spLocks noGrp="1"/>
          </p:cNvSpPr>
          <p:nvPr>
            <p:ph idx="1"/>
          </p:nvPr>
        </p:nvSpPr>
        <p:spPr/>
        <p:txBody>
          <a:bodyPr/>
          <a:lstStyle/>
          <a:p>
            <a:pPr>
              <a:lnSpc>
                <a:spcPct val="150000"/>
              </a:lnSpc>
            </a:pPr>
            <a:r>
              <a:rPr lang="en-AU" dirty="0"/>
              <a:t>Refer to the ICN NSW Gateway Guide 2019</a:t>
            </a:r>
          </a:p>
          <a:p>
            <a:pPr>
              <a:lnSpc>
                <a:spcPct val="150000"/>
              </a:lnSpc>
            </a:pPr>
            <a:r>
              <a:rPr lang="en-AU" dirty="0"/>
              <a:t>Include all company and business names</a:t>
            </a:r>
          </a:p>
          <a:p>
            <a:pPr>
              <a:lnSpc>
                <a:spcPct val="150000"/>
              </a:lnSpc>
            </a:pPr>
            <a:r>
              <a:rPr lang="en-AU" dirty="0"/>
              <a:t>Concise Summary </a:t>
            </a:r>
          </a:p>
          <a:p>
            <a:pPr>
              <a:lnSpc>
                <a:spcPct val="150000"/>
              </a:lnSpc>
            </a:pPr>
            <a:r>
              <a:rPr lang="en-AU" dirty="0"/>
              <a:t>Include differentiators</a:t>
            </a:r>
          </a:p>
          <a:p>
            <a:pPr>
              <a:lnSpc>
                <a:spcPct val="150000"/>
              </a:lnSpc>
            </a:pPr>
            <a:r>
              <a:rPr lang="en-AU" dirty="0"/>
              <a:t>Include all keywords</a:t>
            </a:r>
          </a:p>
          <a:p>
            <a:pPr>
              <a:lnSpc>
                <a:spcPct val="150000"/>
              </a:lnSpc>
            </a:pPr>
            <a:r>
              <a:rPr lang="en-AU" dirty="0"/>
              <a:t>List products and services in detail, including side lines</a:t>
            </a:r>
          </a:p>
          <a:p>
            <a:pPr>
              <a:lnSpc>
                <a:spcPct val="150000"/>
              </a:lnSpc>
            </a:pPr>
            <a:r>
              <a:rPr lang="en-AU" dirty="0"/>
              <a:t>List all facilities and equipment</a:t>
            </a:r>
          </a:p>
          <a:p>
            <a:pPr>
              <a:lnSpc>
                <a:spcPct val="150000"/>
              </a:lnSpc>
            </a:pPr>
            <a:r>
              <a:rPr lang="en-AU" dirty="0"/>
              <a:t>Enter as much details as possible as profile auto fills part of the EOI</a:t>
            </a:r>
          </a:p>
          <a:p>
            <a:pPr>
              <a:lnSpc>
                <a:spcPct val="150000"/>
              </a:lnSpc>
            </a:pPr>
            <a:endParaRPr lang="en-AU" dirty="0"/>
          </a:p>
        </p:txBody>
      </p:sp>
    </p:spTree>
    <p:extLst>
      <p:ext uri="{BB962C8B-B14F-4D97-AF65-F5344CB8AC3E}">
        <p14:creationId xmlns:p14="http://schemas.microsoft.com/office/powerpoint/2010/main" val="242460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55C5E4-C57F-46E5-8783-FF380BA33C0C}"/>
              </a:ext>
            </a:extLst>
          </p:cNvPr>
          <p:cNvSpPr>
            <a:spLocks noGrp="1"/>
          </p:cNvSpPr>
          <p:nvPr>
            <p:ph type="title"/>
          </p:nvPr>
        </p:nvSpPr>
        <p:spPr>
          <a:xfrm>
            <a:off x="457200" y="274639"/>
            <a:ext cx="8229600" cy="634081"/>
          </a:xfrm>
        </p:spPr>
        <p:txBody>
          <a:bodyPr>
            <a:normAutofit fontScale="90000"/>
          </a:bodyPr>
          <a:lstStyle/>
          <a:p>
            <a:r>
              <a:rPr lang="en-US" dirty="0"/>
              <a:t>Next steps / Where to from here</a:t>
            </a:r>
            <a:endParaRPr lang="en-AU" dirty="0"/>
          </a:p>
        </p:txBody>
      </p:sp>
      <p:graphicFrame>
        <p:nvGraphicFramePr>
          <p:cNvPr id="5" name="Content Placeholder 3">
            <a:extLst>
              <a:ext uri="{FF2B5EF4-FFF2-40B4-BE49-F238E27FC236}">
                <a16:creationId xmlns:a16="http://schemas.microsoft.com/office/drawing/2014/main" id="{CDE237E8-F58F-466A-9C65-9015C1D3D455}"/>
              </a:ext>
            </a:extLst>
          </p:cNvPr>
          <p:cNvGraphicFramePr>
            <a:graphicFrameLocks noGrp="1"/>
          </p:cNvGraphicFramePr>
          <p:nvPr>
            <p:ph idx="1"/>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02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N1.jpg"/>
          <p:cNvPicPr>
            <a:picLocks noChangeAspect="1"/>
          </p:cNvPicPr>
          <p:nvPr/>
        </p:nvPicPr>
        <p:blipFill>
          <a:blip r:embed="rId3" cstate="print"/>
          <a:stretch>
            <a:fillRect/>
          </a:stretch>
        </p:blipFill>
        <p:spPr>
          <a:xfrm>
            <a:off x="0" y="0"/>
            <a:ext cx="9144000" cy="6858000"/>
          </a:xfrm>
          <a:prstGeom prst="rect">
            <a:avLst/>
          </a:prstGeom>
        </p:spPr>
      </p:pic>
      <p:sp>
        <p:nvSpPr>
          <p:cNvPr id="3" name="Title 2"/>
          <p:cNvSpPr>
            <a:spLocks noGrp="1"/>
          </p:cNvSpPr>
          <p:nvPr>
            <p:ph type="ctrTitle"/>
          </p:nvPr>
        </p:nvSpPr>
        <p:spPr/>
        <p:txBody>
          <a:bodyPr/>
          <a:lstStyle/>
          <a:p>
            <a:endParaRPr lang="en-AU" dirty="0"/>
          </a:p>
        </p:txBody>
      </p:sp>
      <p:sp>
        <p:nvSpPr>
          <p:cNvPr id="6" name="Title 1"/>
          <p:cNvSpPr txBox="1">
            <a:spLocks/>
          </p:cNvSpPr>
          <p:nvPr/>
        </p:nvSpPr>
        <p:spPr>
          <a:xfrm>
            <a:off x="0" y="2357430"/>
            <a:ext cx="9144000" cy="100013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03961"/>
                </a:solidFill>
                <a:latin typeface="+mj-lt"/>
                <a:ea typeface="+mj-ea"/>
                <a:cs typeface="+mj-cs"/>
              </a:defRPr>
            </a:lvl1pPr>
          </a:lstStyle>
          <a:p>
            <a:pPr algn="ctr"/>
            <a:r>
              <a:rPr lang="en-AU" sz="4000" dirty="0">
                <a:solidFill>
                  <a:schemeClr val="bg1"/>
                </a:solidFill>
              </a:rPr>
              <a:t>Klaus Baumgartel</a:t>
            </a:r>
          </a:p>
        </p:txBody>
      </p:sp>
      <p:sp>
        <p:nvSpPr>
          <p:cNvPr id="7" name="Subtitle 2"/>
          <p:cNvSpPr>
            <a:spLocks noGrp="1"/>
          </p:cNvSpPr>
          <p:nvPr>
            <p:ph type="subTitle" idx="1"/>
          </p:nvPr>
        </p:nvSpPr>
        <p:spPr>
          <a:xfrm>
            <a:off x="2267744" y="3284984"/>
            <a:ext cx="4536504" cy="1584176"/>
          </a:xfrm>
        </p:spPr>
        <p:txBody>
          <a:bodyPr>
            <a:normAutofit/>
          </a:bodyPr>
          <a:lstStyle/>
          <a:p>
            <a:r>
              <a:rPr lang="en-AU" u="sng" dirty="0">
                <a:solidFill>
                  <a:schemeClr val="bg1"/>
                </a:solidFill>
              </a:rPr>
              <a:t>klausb@icnnsw.org.au</a:t>
            </a:r>
          </a:p>
          <a:p>
            <a:endParaRPr lang="en-AU" dirty="0">
              <a:solidFill>
                <a:schemeClr val="bg1"/>
              </a:solidFill>
            </a:endParaRPr>
          </a:p>
          <a:p>
            <a:r>
              <a:rPr lang="en-AU" dirty="0">
                <a:solidFill>
                  <a:schemeClr val="bg1"/>
                </a:solidFill>
              </a:rPr>
              <a:t>Mob: 0412 595 897</a:t>
            </a:r>
          </a:p>
          <a:p>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ICN – Industry Capability Network</a:t>
            </a:r>
            <a:endParaRPr lang="en-US" dirty="0"/>
          </a:p>
        </p:txBody>
      </p:sp>
      <p:sp>
        <p:nvSpPr>
          <p:cNvPr id="3" name="Content Placeholder 2"/>
          <p:cNvSpPr>
            <a:spLocks noGrp="1"/>
          </p:cNvSpPr>
          <p:nvPr>
            <p:ph idx="1"/>
          </p:nvPr>
        </p:nvSpPr>
        <p:spPr>
          <a:xfrm>
            <a:off x="3491880" y="1600200"/>
            <a:ext cx="5194920" cy="4525963"/>
          </a:xfrm>
        </p:spPr>
        <p:txBody>
          <a:bodyPr>
            <a:normAutofit/>
          </a:bodyPr>
          <a:lstStyle/>
          <a:p>
            <a:pPr>
              <a:lnSpc>
                <a:spcPct val="250000"/>
              </a:lnSpc>
            </a:pPr>
            <a:r>
              <a:rPr lang="en-AU" sz="2400" dirty="0"/>
              <a:t>ICN</a:t>
            </a:r>
            <a:endParaRPr lang="en-US" sz="2400" dirty="0"/>
          </a:p>
          <a:p>
            <a:pPr>
              <a:lnSpc>
                <a:spcPct val="250000"/>
              </a:lnSpc>
            </a:pPr>
            <a:r>
              <a:rPr lang="en-AU" sz="2400" dirty="0"/>
              <a:t>The benefits of working with us</a:t>
            </a:r>
          </a:p>
          <a:p>
            <a:pPr>
              <a:lnSpc>
                <a:spcPct val="250000"/>
              </a:lnSpc>
            </a:pPr>
            <a:r>
              <a:rPr lang="en-AU" sz="2400" dirty="0"/>
              <a:t>Register your business</a:t>
            </a:r>
          </a:p>
        </p:txBody>
      </p:sp>
      <p:pic>
        <p:nvPicPr>
          <p:cNvPr id="5" name="Picture 4" descr="General ICN image two men reading map.tif"/>
          <p:cNvPicPr>
            <a:picLocks noChangeAspect="1"/>
          </p:cNvPicPr>
          <p:nvPr/>
        </p:nvPicPr>
        <p:blipFill>
          <a:blip r:embed="rId3" cstate="screen"/>
          <a:stretch>
            <a:fillRect/>
          </a:stretch>
        </p:blipFill>
        <p:spPr>
          <a:xfrm>
            <a:off x="611560" y="1556792"/>
            <a:ext cx="2440058" cy="36450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B69E-9CD6-4D05-9489-356B878DD7B7}"/>
              </a:ext>
            </a:extLst>
          </p:cNvPr>
          <p:cNvSpPr>
            <a:spLocks noGrp="1"/>
          </p:cNvSpPr>
          <p:nvPr>
            <p:ph type="title"/>
          </p:nvPr>
        </p:nvSpPr>
        <p:spPr>
          <a:xfrm>
            <a:off x="457200" y="274639"/>
            <a:ext cx="8229600" cy="562073"/>
          </a:xfrm>
        </p:spPr>
        <p:txBody>
          <a:bodyPr>
            <a:normAutofit fontScale="90000"/>
          </a:bodyPr>
          <a:lstStyle/>
          <a:p>
            <a:r>
              <a:rPr lang="en-US" dirty="0"/>
              <a:t>Service Offering</a:t>
            </a:r>
            <a:endParaRPr lang="en-AU" dirty="0"/>
          </a:p>
        </p:txBody>
      </p:sp>
      <p:sp>
        <p:nvSpPr>
          <p:cNvPr id="14" name="TextBox 13">
            <a:extLst>
              <a:ext uri="{FF2B5EF4-FFF2-40B4-BE49-F238E27FC236}">
                <a16:creationId xmlns:a16="http://schemas.microsoft.com/office/drawing/2014/main" id="{D2FE7974-ADF4-4674-8288-067C0E2F267E}"/>
              </a:ext>
            </a:extLst>
          </p:cNvPr>
          <p:cNvSpPr txBox="1"/>
          <p:nvPr/>
        </p:nvSpPr>
        <p:spPr>
          <a:xfrm>
            <a:off x="457200" y="1052736"/>
            <a:ext cx="3391474" cy="5078313"/>
          </a:xfrm>
          <a:prstGeom prst="rect">
            <a:avLst/>
          </a:prstGeom>
          <a:noFill/>
        </p:spPr>
        <p:txBody>
          <a:bodyPr wrap="square" rtlCol="0">
            <a:spAutoFit/>
          </a:bodyPr>
          <a:lstStyle/>
          <a:p>
            <a:r>
              <a:rPr lang="en-US" b="1" dirty="0"/>
              <a:t>Buyers:</a:t>
            </a:r>
          </a:p>
          <a:p>
            <a:endParaRPr lang="en-US" dirty="0"/>
          </a:p>
          <a:p>
            <a:r>
              <a:rPr lang="en-US" dirty="0"/>
              <a:t>What do we do:</a:t>
            </a:r>
          </a:p>
          <a:p>
            <a:pPr marL="285750" indent="-285750">
              <a:buFont typeface="Arial" panose="020B0604020202020204" pitchFamily="34" charset="0"/>
              <a:buChar char="•"/>
            </a:pPr>
            <a:r>
              <a:rPr lang="en-US" dirty="0"/>
              <a:t>Assist the buyer to identify capable local, Indigenous and social enterprises.</a:t>
            </a:r>
          </a:p>
          <a:p>
            <a:pPr marL="285750" indent="-285750">
              <a:buFont typeface="Arial" panose="020B0604020202020204" pitchFamily="34" charset="0"/>
              <a:buChar char="•"/>
            </a:pPr>
            <a:endParaRPr lang="en-US" dirty="0"/>
          </a:p>
          <a:p>
            <a:r>
              <a:rPr lang="en-US" dirty="0"/>
              <a:t>How do we do it:</a:t>
            </a:r>
          </a:p>
          <a:p>
            <a:pPr marL="285750" indent="-285750">
              <a:buFont typeface="Arial" panose="020B0604020202020204" pitchFamily="34" charset="0"/>
              <a:buChar char="•"/>
            </a:pPr>
            <a:r>
              <a:rPr lang="en-US" dirty="0"/>
              <a:t>ICN Gateway project web pages and communication of project information/ supply opportunities</a:t>
            </a:r>
          </a:p>
          <a:p>
            <a:pPr marL="285750" indent="-285750">
              <a:buFont typeface="Arial" panose="020B0604020202020204" pitchFamily="34" charset="0"/>
              <a:buChar char="•"/>
            </a:pPr>
            <a:r>
              <a:rPr lang="en-US" dirty="0"/>
              <a:t>Supply chain mapping</a:t>
            </a:r>
          </a:p>
          <a:p>
            <a:pPr marL="285750" indent="-285750">
              <a:buFont typeface="Arial" panose="020B0604020202020204" pitchFamily="34" charset="0"/>
              <a:buChar char="•"/>
            </a:pPr>
            <a:r>
              <a:rPr lang="en-US" dirty="0"/>
              <a:t>Supplier briefings</a:t>
            </a:r>
          </a:p>
          <a:p>
            <a:endParaRPr lang="en-US" dirty="0"/>
          </a:p>
          <a:p>
            <a:endParaRPr lang="en-US" dirty="0"/>
          </a:p>
          <a:p>
            <a:endParaRPr lang="en-US" dirty="0"/>
          </a:p>
          <a:p>
            <a:endParaRPr lang="en-AU" dirty="0"/>
          </a:p>
        </p:txBody>
      </p:sp>
      <p:sp>
        <p:nvSpPr>
          <p:cNvPr id="15" name="TextBox 14">
            <a:extLst>
              <a:ext uri="{FF2B5EF4-FFF2-40B4-BE49-F238E27FC236}">
                <a16:creationId xmlns:a16="http://schemas.microsoft.com/office/drawing/2014/main" id="{977EEEFF-84C8-48CB-8F5E-2FFB15A999E6}"/>
              </a:ext>
            </a:extLst>
          </p:cNvPr>
          <p:cNvSpPr txBox="1"/>
          <p:nvPr/>
        </p:nvSpPr>
        <p:spPr>
          <a:xfrm>
            <a:off x="4788024" y="1052736"/>
            <a:ext cx="3898776" cy="4524315"/>
          </a:xfrm>
          <a:prstGeom prst="rect">
            <a:avLst/>
          </a:prstGeom>
          <a:noFill/>
        </p:spPr>
        <p:txBody>
          <a:bodyPr wrap="square" rtlCol="0">
            <a:spAutoFit/>
          </a:bodyPr>
          <a:lstStyle/>
          <a:p>
            <a:r>
              <a:rPr lang="en-US" b="1" dirty="0"/>
              <a:t>Suppliers:</a:t>
            </a:r>
          </a:p>
          <a:p>
            <a:endParaRPr lang="en-US" dirty="0"/>
          </a:p>
          <a:p>
            <a:r>
              <a:rPr lang="en-US" dirty="0"/>
              <a:t>What do we do:</a:t>
            </a:r>
          </a:p>
          <a:p>
            <a:pPr marL="285750" indent="-285750">
              <a:buFont typeface="Arial" panose="020B0604020202020204" pitchFamily="34" charset="0"/>
              <a:buChar char="•"/>
            </a:pPr>
            <a:r>
              <a:rPr lang="en-US" dirty="0"/>
              <a:t>Inform suppliers about projects and how to position themselves for supply opportunities.</a:t>
            </a:r>
          </a:p>
          <a:p>
            <a:pPr marL="285750" indent="-285750">
              <a:buFont typeface="Arial" panose="020B0604020202020204" pitchFamily="34" charset="0"/>
              <a:buChar char="•"/>
            </a:pPr>
            <a:endParaRPr lang="en-US" dirty="0"/>
          </a:p>
          <a:p>
            <a:r>
              <a:rPr lang="en-US" dirty="0"/>
              <a:t>How do we do it:</a:t>
            </a:r>
          </a:p>
          <a:p>
            <a:pPr marL="285750" indent="-285750">
              <a:buFont typeface="Arial" panose="020B0604020202020204" pitchFamily="34" charset="0"/>
              <a:buChar char="•"/>
            </a:pPr>
            <a:r>
              <a:rPr lang="en-US" dirty="0"/>
              <a:t>Support businesses to create company profiles and register interest against supply opportunities on ICN Gateway.</a:t>
            </a:r>
          </a:p>
          <a:p>
            <a:pPr marL="285750" indent="-285750">
              <a:buFont typeface="Arial" panose="020B0604020202020204" pitchFamily="34" charset="0"/>
              <a:buChar char="•"/>
            </a:pPr>
            <a:endParaRPr lang="en-US" dirty="0"/>
          </a:p>
          <a:p>
            <a:endParaRPr lang="en-US" dirty="0"/>
          </a:p>
          <a:p>
            <a:endParaRPr lang="en-US" dirty="0"/>
          </a:p>
          <a:p>
            <a:endParaRPr lang="en-AU" dirty="0"/>
          </a:p>
        </p:txBody>
      </p:sp>
    </p:spTree>
    <p:extLst>
      <p:ext uri="{BB962C8B-B14F-4D97-AF65-F5344CB8AC3E}">
        <p14:creationId xmlns:p14="http://schemas.microsoft.com/office/powerpoint/2010/main" val="104649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B69E-9CD6-4D05-9489-356B878DD7B7}"/>
              </a:ext>
            </a:extLst>
          </p:cNvPr>
          <p:cNvSpPr>
            <a:spLocks noGrp="1"/>
          </p:cNvSpPr>
          <p:nvPr>
            <p:ph type="title"/>
          </p:nvPr>
        </p:nvSpPr>
        <p:spPr>
          <a:xfrm>
            <a:off x="457200" y="274639"/>
            <a:ext cx="8229600" cy="562073"/>
          </a:xfrm>
        </p:spPr>
        <p:txBody>
          <a:bodyPr>
            <a:normAutofit fontScale="90000"/>
          </a:bodyPr>
          <a:lstStyle/>
          <a:p>
            <a:r>
              <a:rPr lang="en-US" dirty="0"/>
              <a:t>ICN Gateway</a:t>
            </a:r>
            <a:endParaRPr lang="en-AU" dirty="0"/>
          </a:p>
        </p:txBody>
      </p:sp>
      <p:pic>
        <p:nvPicPr>
          <p:cNvPr id="7" name="Content Placeholder 6">
            <a:extLst>
              <a:ext uri="{FF2B5EF4-FFF2-40B4-BE49-F238E27FC236}">
                <a16:creationId xmlns:a16="http://schemas.microsoft.com/office/drawing/2014/main" id="{2373DC4B-B2D3-44B9-828C-1387805AB616}"/>
              </a:ext>
            </a:extLst>
          </p:cNvPr>
          <p:cNvPicPr>
            <a:picLocks noGrp="1" noChangeAspect="1"/>
          </p:cNvPicPr>
          <p:nvPr>
            <p:ph idx="1"/>
          </p:nvPr>
        </p:nvPicPr>
        <p:blipFill>
          <a:blip r:embed="rId3"/>
          <a:stretch>
            <a:fillRect/>
          </a:stretch>
        </p:blipFill>
        <p:spPr>
          <a:xfrm>
            <a:off x="555273" y="1038127"/>
            <a:ext cx="4232751" cy="4769374"/>
          </a:xfrm>
          <a:prstGeom prst="rect">
            <a:avLst/>
          </a:prstGeom>
        </p:spPr>
      </p:pic>
      <p:sp>
        <p:nvSpPr>
          <p:cNvPr id="11" name="TextBox 10">
            <a:extLst>
              <a:ext uri="{FF2B5EF4-FFF2-40B4-BE49-F238E27FC236}">
                <a16:creationId xmlns:a16="http://schemas.microsoft.com/office/drawing/2014/main" id="{45E46106-1088-42B6-85BF-7A68E80437BA}"/>
              </a:ext>
            </a:extLst>
          </p:cNvPr>
          <p:cNvSpPr txBox="1"/>
          <p:nvPr/>
        </p:nvSpPr>
        <p:spPr>
          <a:xfrm>
            <a:off x="5302200" y="948690"/>
            <a:ext cx="3775551" cy="6186309"/>
          </a:xfrm>
          <a:prstGeom prst="rect">
            <a:avLst/>
          </a:prstGeom>
          <a:noFill/>
        </p:spPr>
        <p:txBody>
          <a:bodyPr wrap="square" rtlCol="0">
            <a:spAutoFit/>
          </a:bodyPr>
          <a:lstStyle/>
          <a:p>
            <a:r>
              <a:rPr lang="en-US" dirty="0"/>
              <a:t>URL: </a:t>
            </a:r>
            <a:r>
              <a:rPr lang="en-US" dirty="0">
                <a:hlinkClick r:id="rId4"/>
              </a:rPr>
              <a:t>https://gateway.icn.org.au</a:t>
            </a:r>
            <a:endParaRPr lang="en-US" dirty="0"/>
          </a:p>
          <a:p>
            <a:endParaRPr lang="en-US" dirty="0"/>
          </a:p>
          <a:p>
            <a:pPr marL="285750" indent="-285750">
              <a:buFont typeface="Arial" panose="020B0604020202020204" pitchFamily="34" charset="0"/>
              <a:buChar char="•"/>
            </a:pPr>
            <a:r>
              <a:rPr lang="en-US" dirty="0"/>
              <a:t>Web portal for buyers and suppliers</a:t>
            </a:r>
          </a:p>
          <a:p>
            <a:endParaRPr lang="en-US" dirty="0"/>
          </a:p>
          <a:p>
            <a:pPr marL="285750" indent="-285750">
              <a:buFont typeface="Arial" panose="020B0604020202020204" pitchFamily="34" charset="0"/>
              <a:buChar char="•"/>
            </a:pPr>
            <a:r>
              <a:rPr lang="en-US" dirty="0"/>
              <a:t>Suppliers create and manage a company profile (CV)</a:t>
            </a:r>
          </a:p>
          <a:p>
            <a:endParaRPr lang="en-US" dirty="0"/>
          </a:p>
          <a:p>
            <a:pPr marL="285750" indent="-285750">
              <a:buFont typeface="Arial" panose="020B0604020202020204" pitchFamily="34" charset="0"/>
              <a:buChar char="•"/>
            </a:pPr>
            <a:r>
              <a:rPr lang="en-US" dirty="0"/>
              <a:t>Buyers communicates project information and supply opportunities.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Suppliers register their interest for supply opportunities (EOI)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guide to assist with profiles and EOI registration called </a:t>
            </a:r>
            <a:r>
              <a:rPr lang="en-US" b="1" dirty="0"/>
              <a:t>ICN NSW Gateway Guide 2019 </a:t>
            </a:r>
            <a:r>
              <a:rPr lang="en-US" dirty="0"/>
              <a:t>will be sent</a:t>
            </a:r>
          </a:p>
          <a:p>
            <a:pPr marL="285750" indent="-285750">
              <a:buFont typeface="Arial" panose="020B0604020202020204" pitchFamily="34" charset="0"/>
              <a:buChar char="•"/>
            </a:pPr>
            <a:endParaRPr lang="en-US" dirty="0"/>
          </a:p>
          <a:p>
            <a:endParaRPr lang="en-US" dirty="0"/>
          </a:p>
          <a:p>
            <a:endParaRPr lang="en-US" dirty="0"/>
          </a:p>
          <a:p>
            <a:endParaRPr lang="en-AU" dirty="0"/>
          </a:p>
        </p:txBody>
      </p:sp>
      <p:sp>
        <p:nvSpPr>
          <p:cNvPr id="12" name="Rectangle: Rounded Corners 11">
            <a:extLst>
              <a:ext uri="{FF2B5EF4-FFF2-40B4-BE49-F238E27FC236}">
                <a16:creationId xmlns:a16="http://schemas.microsoft.com/office/drawing/2014/main" id="{92E4102C-65A0-483C-8F4E-6B53A75DFF41}"/>
              </a:ext>
            </a:extLst>
          </p:cNvPr>
          <p:cNvSpPr/>
          <p:nvPr/>
        </p:nvSpPr>
        <p:spPr>
          <a:xfrm>
            <a:off x="2203596" y="3645024"/>
            <a:ext cx="936104" cy="4854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10E70542-CB92-47BA-8057-99F6299E1715}"/>
              </a:ext>
            </a:extLst>
          </p:cNvPr>
          <p:cNvSpPr/>
          <p:nvPr/>
        </p:nvSpPr>
        <p:spPr>
          <a:xfrm>
            <a:off x="3882597" y="1083423"/>
            <a:ext cx="936104"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A970F77F-C175-46A4-B894-C45B97568CEE}"/>
              </a:ext>
            </a:extLst>
          </p:cNvPr>
          <p:cNvSpPr/>
          <p:nvPr/>
        </p:nvSpPr>
        <p:spPr>
          <a:xfrm>
            <a:off x="555273" y="4175793"/>
            <a:ext cx="2056790" cy="16770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Rounded Corners 19">
            <a:extLst>
              <a:ext uri="{FF2B5EF4-FFF2-40B4-BE49-F238E27FC236}">
                <a16:creationId xmlns:a16="http://schemas.microsoft.com/office/drawing/2014/main" id="{58F5F619-1BFA-43DA-94E7-85D0A7894F0E}"/>
              </a:ext>
            </a:extLst>
          </p:cNvPr>
          <p:cNvSpPr/>
          <p:nvPr/>
        </p:nvSpPr>
        <p:spPr>
          <a:xfrm>
            <a:off x="2699792" y="4175793"/>
            <a:ext cx="2000503" cy="16770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229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B0DF25-7105-450E-A038-BCB600682C68}"/>
              </a:ext>
            </a:extLst>
          </p:cNvPr>
          <p:cNvPicPr>
            <a:picLocks noGrp="1" noChangeAspect="1"/>
          </p:cNvPicPr>
          <p:nvPr>
            <p:ph idx="1"/>
          </p:nvPr>
        </p:nvPicPr>
        <p:blipFill>
          <a:blip r:embed="rId2"/>
          <a:stretch>
            <a:fillRect/>
          </a:stretch>
        </p:blipFill>
        <p:spPr>
          <a:xfrm>
            <a:off x="457200" y="1556792"/>
            <a:ext cx="5427270" cy="2880320"/>
          </a:xfrm>
          <a:prstGeom prst="rect">
            <a:avLst/>
          </a:prstGeom>
        </p:spPr>
      </p:pic>
      <p:sp>
        <p:nvSpPr>
          <p:cNvPr id="5" name="Title 1">
            <a:extLst>
              <a:ext uri="{FF2B5EF4-FFF2-40B4-BE49-F238E27FC236}">
                <a16:creationId xmlns:a16="http://schemas.microsoft.com/office/drawing/2014/main" id="{1446F375-72D1-46C7-A246-1DFFC98577B5}"/>
              </a:ext>
            </a:extLst>
          </p:cNvPr>
          <p:cNvSpPr txBox="1">
            <a:spLocks/>
          </p:cNvSpPr>
          <p:nvPr/>
        </p:nvSpPr>
        <p:spPr>
          <a:xfrm>
            <a:off x="457200" y="274639"/>
            <a:ext cx="8229600" cy="63408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003961"/>
                </a:solidFill>
                <a:latin typeface="+mj-lt"/>
                <a:ea typeface="+mj-ea"/>
                <a:cs typeface="+mj-cs"/>
              </a:defRPr>
            </a:lvl1pPr>
          </a:lstStyle>
          <a:p>
            <a:r>
              <a:rPr lang="en-US" sz="3300" dirty="0"/>
              <a:t>Company</a:t>
            </a:r>
            <a:r>
              <a:rPr lang="en-US" dirty="0"/>
              <a:t> </a:t>
            </a:r>
            <a:r>
              <a:rPr lang="en-US" sz="3300" dirty="0"/>
              <a:t>Profiles - Subscriptions</a:t>
            </a:r>
            <a:endParaRPr lang="en-AU" sz="3300" dirty="0"/>
          </a:p>
        </p:txBody>
      </p:sp>
      <p:sp>
        <p:nvSpPr>
          <p:cNvPr id="6" name="Rectangle: Rounded Corners 5">
            <a:extLst>
              <a:ext uri="{FF2B5EF4-FFF2-40B4-BE49-F238E27FC236}">
                <a16:creationId xmlns:a16="http://schemas.microsoft.com/office/drawing/2014/main" id="{0D1CD89A-CD28-414F-9A39-A5463F061E35}"/>
              </a:ext>
            </a:extLst>
          </p:cNvPr>
          <p:cNvSpPr/>
          <p:nvPr/>
        </p:nvSpPr>
        <p:spPr>
          <a:xfrm>
            <a:off x="3170835" y="1700808"/>
            <a:ext cx="504056"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23BF5BB-0BED-4FE8-A707-E9426A4473AD}"/>
              </a:ext>
            </a:extLst>
          </p:cNvPr>
          <p:cNvSpPr/>
          <p:nvPr/>
        </p:nvSpPr>
        <p:spPr>
          <a:xfrm>
            <a:off x="6012160" y="1556792"/>
            <a:ext cx="2808312" cy="4524315"/>
          </a:xfrm>
          <a:prstGeom prst="rect">
            <a:avLst/>
          </a:prstGeom>
        </p:spPr>
        <p:txBody>
          <a:bodyPr wrap="square">
            <a:spAutoFit/>
          </a:bodyPr>
          <a:lstStyle/>
          <a:p>
            <a:pPr marL="285750" indent="-285750">
              <a:buFont typeface="Arial" panose="020B0604020202020204" pitchFamily="34" charset="0"/>
              <a:buChar char="•"/>
            </a:pPr>
            <a:r>
              <a:rPr lang="en-US" dirty="0"/>
              <a:t>‘Free’ or paid subscriptions available.</a:t>
            </a:r>
          </a:p>
          <a:p>
            <a:endParaRPr lang="en-US" dirty="0"/>
          </a:p>
          <a:p>
            <a:pPr marL="285750" indent="-285750">
              <a:buFont typeface="Arial" panose="020B0604020202020204" pitchFamily="34" charset="0"/>
              <a:buChar char="•"/>
            </a:pPr>
            <a:r>
              <a:rPr lang="en-US" dirty="0"/>
              <a:t>‘Free’ profiles have full access to ICN Gateway project pages and can register interest in all supply opportunities.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Paid subscriptions provide businesses with additional promotional benefits (e.g. public listing on ICN Gateway).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3920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5" name="Oval 4"/>
          <p:cNvSpPr/>
          <p:nvPr/>
        </p:nvSpPr>
        <p:spPr>
          <a:xfrm>
            <a:off x="5148064" y="2480061"/>
            <a:ext cx="2016224"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5262569" y="4221088"/>
            <a:ext cx="1901719"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959"/>
          <a:stretch/>
        </p:blipFill>
        <p:spPr bwMode="auto">
          <a:xfrm>
            <a:off x="107504" y="330968"/>
            <a:ext cx="8892479" cy="559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64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Scroll down to…</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529555"/>
            <a:ext cx="833437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707904" y="1916832"/>
            <a:ext cx="151216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2"/>
            <a:ext cx="12192000" cy="656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587"/>
            <a:ext cx="9252520" cy="67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050"/>
            <a:ext cx="12192000" cy="656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4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5398" y="0"/>
            <a:ext cx="9138602" cy="6957393"/>
          </a:xfrm>
        </p:spPr>
        <p:txBody>
          <a:bodyPr/>
          <a:lstStyle/>
          <a:p>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2263"/>
            <a:ext cx="6217691" cy="579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805571" y="1726584"/>
            <a:ext cx="360040" cy="34390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urved Left Arrow 5"/>
          <p:cNvSpPr/>
          <p:nvPr/>
        </p:nvSpPr>
        <p:spPr>
          <a:xfrm rot="10800000" flipH="1">
            <a:off x="7643378" y="980728"/>
            <a:ext cx="674361" cy="9457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91480"/>
            <a:ext cx="12192000" cy="656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272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20963</TotalTime>
  <Words>664</Words>
  <Application>Microsoft Office PowerPoint</Application>
  <PresentationFormat>On-screen Show (4:3)</PresentationFormat>
  <Paragraphs>113</Paragraphs>
  <Slides>15</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ICN – all the right connections</vt:lpstr>
      <vt:lpstr>ICN – Industry Capability Network</vt:lpstr>
      <vt:lpstr>Service Offering</vt:lpstr>
      <vt:lpstr>ICN Gateway</vt:lpstr>
      <vt:lpstr>PowerPoint Presentation</vt:lpstr>
      <vt:lpstr>PowerPoint Presentation</vt:lpstr>
      <vt:lpstr>Scroll down to…</vt:lpstr>
      <vt:lpstr>PowerPoint Presentation</vt:lpstr>
      <vt:lpstr>PowerPoint Presentation</vt:lpstr>
      <vt:lpstr>Inland Rail – Narrabri to North Star-SP1</vt:lpstr>
      <vt:lpstr>Inland Rail – Narrabri to North Star-SP1</vt:lpstr>
      <vt:lpstr>Inland Rail – Narrabri to North Star-SP1</vt:lpstr>
      <vt:lpstr>Tips for your Company Profile</vt:lpstr>
      <vt:lpstr>Next steps / Where to from here</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McLachlan</dc:creator>
  <cp:lastModifiedBy>Klaus Baumgartel</cp:lastModifiedBy>
  <cp:revision>1004</cp:revision>
  <dcterms:created xsi:type="dcterms:W3CDTF">2010-05-06T07:49:31Z</dcterms:created>
  <dcterms:modified xsi:type="dcterms:W3CDTF">2020-01-22T21:40:28Z</dcterms:modified>
</cp:coreProperties>
</file>