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  <p:sldMasterId id="2147483648" r:id="rId6"/>
  </p:sldMasterIdLst>
  <p:notesMasterIdLst>
    <p:notesMasterId r:id="rId14"/>
  </p:notesMasterIdLst>
  <p:handoutMasterIdLst>
    <p:handoutMasterId r:id="rId15"/>
  </p:handoutMasterIdLst>
  <p:sldIdLst>
    <p:sldId id="525" r:id="rId7"/>
    <p:sldId id="496" r:id="rId8"/>
    <p:sldId id="497" r:id="rId9"/>
    <p:sldId id="527" r:id="rId10"/>
    <p:sldId id="501" r:id="rId11"/>
    <p:sldId id="500" r:id="rId12"/>
    <p:sldId id="526" r:id="rId13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D59F5B0-0A46-4E10-A0B3-5BBB4A7A0F47}">
          <p14:sldIdLst>
            <p14:sldId id="525"/>
            <p14:sldId id="496"/>
            <p14:sldId id="497"/>
            <p14:sldId id="527"/>
            <p14:sldId id="501"/>
            <p14:sldId id="500"/>
            <p14:sldId id="5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7" userDrawn="1">
          <p15:clr>
            <a:srgbClr val="A4A3A4"/>
          </p15:clr>
        </p15:guide>
        <p15:guide id="2" pos="2139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413F47"/>
    <a:srgbClr val="EED412"/>
    <a:srgbClr val="FFFF66"/>
    <a:srgbClr val="E5B13D"/>
    <a:srgbClr val="212A4C"/>
    <a:srgbClr val="3A87AE"/>
    <a:srgbClr val="33CCFF"/>
    <a:srgbClr val="C6302A"/>
    <a:srgbClr val="C62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0" autoAdjust="0"/>
    <p:restoredTop sz="82432" autoAdjust="0"/>
  </p:normalViewPr>
  <p:slideViewPr>
    <p:cSldViewPr>
      <p:cViewPr varScale="1">
        <p:scale>
          <a:sx n="56" d="100"/>
          <a:sy n="56" d="100"/>
        </p:scale>
        <p:origin x="15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034" y="-108"/>
      </p:cViewPr>
      <p:guideLst>
        <p:guide orient="horz" pos="3137"/>
        <p:guide pos="2139"/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9" cy="49688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143" y="1"/>
            <a:ext cx="2948889" cy="49688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45AA94B-07AA-C049-BF63-778694D1E319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7"/>
            <a:ext cx="2948889" cy="496887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143" y="9440867"/>
            <a:ext cx="2948889" cy="496887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F2BEF7C-DB66-F74E-99B8-C1552CD90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8889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0" y="1"/>
            <a:ext cx="2948889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43" y="4721225"/>
            <a:ext cx="4989937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4"/>
            <a:ext cx="2948889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0" y="9442454"/>
            <a:ext cx="2948889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A3F795-6DA9-6945-A8C4-D2F8407788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37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0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7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32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1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AU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11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B69B59-A4CF-4488-BF1F-0C1E96E1FBD8}" type="datetimeFigureOut">
              <a:rPr lang="en-AU" smtClean="0"/>
              <a:t>23/01/2020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5F7427-11D9-4850-B011-7E4A0DC383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82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xib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3573017"/>
            <a:ext cx="8640960" cy="2592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800" baseline="0">
                <a:solidFill>
                  <a:srgbClr val="000000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/>
              <a:t>You can add a chart, table, graph or image by clicking the icons below.</a:t>
            </a:r>
          </a:p>
          <a:p>
            <a:pPr lvl="4"/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412776"/>
            <a:ext cx="8640960" cy="2014984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638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xibl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20072" y="1412776"/>
            <a:ext cx="3672408" cy="475252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800" baseline="0">
                <a:solidFill>
                  <a:srgbClr val="000000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/>
              <a:t>You can add a chart, table, graph or image by clicking the icons below.</a:t>
            </a:r>
          </a:p>
          <a:p>
            <a:pPr lvl="4"/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412776"/>
            <a:ext cx="4824536" cy="475252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03040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Box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4" y="1412875"/>
            <a:ext cx="8641656" cy="576263"/>
          </a:xfrm>
          <a:prstGeom prst="rect">
            <a:avLst/>
          </a:prstGeom>
          <a:solidFill>
            <a:schemeClr val="tx2"/>
          </a:solidFill>
        </p:spPr>
        <p:txBody>
          <a:bodyPr vert="horz" anchor="ctr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AU" dirty="0"/>
              <a:t>Click to edit Box heading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0825" y="1989138"/>
            <a:ext cx="8641655" cy="4248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56254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ox with Blue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0825" y="1989138"/>
            <a:ext cx="4249167" cy="417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4008" y="1989138"/>
            <a:ext cx="4249738" cy="417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4" y="1412875"/>
            <a:ext cx="4249167" cy="576263"/>
          </a:xfrm>
          <a:prstGeom prst="rect">
            <a:avLst/>
          </a:prstGeom>
          <a:solidFill>
            <a:srgbClr val="264F90"/>
          </a:solidFill>
        </p:spPr>
        <p:txBody>
          <a:bodyPr vert="horz" anchor="ctr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412875"/>
            <a:ext cx="4249167" cy="576263"/>
          </a:xfrm>
          <a:prstGeom prst="rect">
            <a:avLst/>
          </a:prstGeom>
          <a:solidFill>
            <a:srgbClr val="264F90"/>
          </a:solidFill>
        </p:spPr>
        <p:txBody>
          <a:bodyPr vert="horz" anchor="ctr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776893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/Chart/Graph/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5223322"/>
            <a:ext cx="8640960" cy="1085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250824" y="1412776"/>
            <a:ext cx="8641655" cy="3745012"/>
          </a:xfrm>
          <a:prstGeom prst="rect">
            <a:avLst/>
          </a:prstGeom>
        </p:spPr>
        <p:txBody>
          <a:bodyPr vert="horz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add table, chart, graph, image or text content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  <p:sp>
        <p:nvSpPr>
          <p:cNvPr id="2" name="Rectangle 1">
            <a:hlinkClick r:id="rId2" action="ppaction://hlinksldjump"/>
          </p:cNvPr>
          <p:cNvSpPr/>
          <p:nvPr userDrawn="1"/>
        </p:nvSpPr>
        <p:spPr bwMode="auto">
          <a:xfrm>
            <a:off x="7380312" y="6525344"/>
            <a:ext cx="1763688" cy="3326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28629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420"/>
            <a:ext cx="2088232" cy="4759780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475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47348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776"/>
            <a:ext cx="2088232" cy="2307773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51520" y="3861048"/>
            <a:ext cx="2088232" cy="2307773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339974" y="3861404"/>
            <a:ext cx="6552506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7170302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776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51520" y="3068605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339974" y="3068960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4724789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5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339974" y="4725144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/>
              <a:t>Click to add table, graph, chart, picture or content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Heading (28pt Arial Bold)</a:t>
            </a:r>
            <a:br>
              <a:rPr lang="en-US" dirty="0"/>
            </a:br>
            <a:r>
              <a:rPr lang="en-US" dirty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120122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000" cy="68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507432"/>
            <a:ext cx="9162000" cy="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2" r:id="rId3"/>
    <p:sldLayoutId id="2147483660" r:id="rId4"/>
    <p:sldLayoutId id="2147483656" r:id="rId5"/>
    <p:sldLayoutId id="2147483657" r:id="rId6"/>
    <p:sldLayoutId id="2147483658" r:id="rId7"/>
    <p:sldLayoutId id="2147483659" r:id="rId8"/>
    <p:sldLayoutId id="2147483664" r:id="rId9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a.james@industry.gov.a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95"/>
          <p:cNvCxnSpPr>
            <a:stCxn id="14" idx="2"/>
            <a:endCxn id="37" idx="6"/>
          </p:cNvCxnSpPr>
          <p:nvPr/>
        </p:nvCxnSpPr>
        <p:spPr>
          <a:xfrm flipH="1" flipV="1">
            <a:off x="1427603" y="2815343"/>
            <a:ext cx="531347" cy="44681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36" idx="2"/>
            <a:endCxn id="9" idx="4"/>
          </p:cNvCxnSpPr>
          <p:nvPr/>
        </p:nvCxnSpPr>
        <p:spPr>
          <a:xfrm flipV="1">
            <a:off x="5604649" y="4682199"/>
            <a:ext cx="1352217" cy="135209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0" idx="6"/>
            <a:endCxn id="13" idx="2"/>
          </p:cNvCxnSpPr>
          <p:nvPr/>
        </p:nvCxnSpPr>
        <p:spPr>
          <a:xfrm flipV="1">
            <a:off x="4876902" y="2444051"/>
            <a:ext cx="1796797" cy="60916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3" idx="5"/>
            <a:endCxn id="34" idx="0"/>
          </p:cNvCxnSpPr>
          <p:nvPr/>
        </p:nvCxnSpPr>
        <p:spPr>
          <a:xfrm>
            <a:off x="3837968" y="5164143"/>
            <a:ext cx="280638" cy="529081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3" idx="1"/>
            <a:endCxn id="14" idx="4"/>
          </p:cNvCxnSpPr>
          <p:nvPr/>
        </p:nvCxnSpPr>
        <p:spPr>
          <a:xfrm flipH="1" flipV="1">
            <a:off x="2408950" y="3712156"/>
            <a:ext cx="1047180" cy="107014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3" idx="6"/>
            <a:endCxn id="12" idx="4"/>
          </p:cNvCxnSpPr>
          <p:nvPr/>
        </p:nvCxnSpPr>
        <p:spPr>
          <a:xfrm flipV="1">
            <a:off x="3917049" y="4602471"/>
            <a:ext cx="625995" cy="37075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35" idx="0"/>
            <a:endCxn id="34" idx="0"/>
          </p:cNvCxnSpPr>
          <p:nvPr/>
        </p:nvCxnSpPr>
        <p:spPr>
          <a:xfrm flipH="1">
            <a:off x="4118606" y="5692291"/>
            <a:ext cx="914021" cy="93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9" idx="3"/>
            <a:endCxn id="35" idx="0"/>
          </p:cNvCxnSpPr>
          <p:nvPr/>
        </p:nvCxnSpPr>
        <p:spPr>
          <a:xfrm flipH="1">
            <a:off x="5032627" y="4524037"/>
            <a:ext cx="1542401" cy="116825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34" idx="2"/>
            <a:endCxn id="33" idx="5"/>
          </p:cNvCxnSpPr>
          <p:nvPr/>
        </p:nvCxnSpPr>
        <p:spPr>
          <a:xfrm flipH="1" flipV="1">
            <a:off x="3142304" y="6034758"/>
            <a:ext cx="634302" cy="46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36" idx="2"/>
            <a:endCxn id="34" idx="6"/>
          </p:cNvCxnSpPr>
          <p:nvPr/>
        </p:nvCxnSpPr>
        <p:spPr>
          <a:xfrm flipH="1">
            <a:off x="4460606" y="6034291"/>
            <a:ext cx="1144043" cy="93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1" idx="4"/>
            <a:endCxn id="16" idx="0"/>
          </p:cNvCxnSpPr>
          <p:nvPr/>
        </p:nvCxnSpPr>
        <p:spPr>
          <a:xfrm>
            <a:off x="2213359" y="4304551"/>
            <a:ext cx="15591" cy="8824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3"/>
            <a:endCxn id="6" idx="7"/>
          </p:cNvCxnSpPr>
          <p:nvPr/>
        </p:nvCxnSpPr>
        <p:spPr>
          <a:xfrm flipH="1">
            <a:off x="1379951" y="3580354"/>
            <a:ext cx="710801" cy="72200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3"/>
            <a:endCxn id="14" idx="7"/>
          </p:cNvCxnSpPr>
          <p:nvPr/>
        </p:nvCxnSpPr>
        <p:spPr>
          <a:xfrm flipH="1">
            <a:off x="2727148" y="2252026"/>
            <a:ext cx="1430401" cy="69193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5"/>
            <a:endCxn id="12" idx="2"/>
          </p:cNvCxnSpPr>
          <p:nvPr/>
        </p:nvCxnSpPr>
        <p:spPr>
          <a:xfrm>
            <a:off x="2727148" y="3580354"/>
            <a:ext cx="1365896" cy="57211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11753" y="4170695"/>
            <a:ext cx="900000" cy="899071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25747" y="1483828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16866" y="3602199"/>
            <a:ext cx="1080000" cy="10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18245" y="843436"/>
            <a:ext cx="503976" cy="503788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93044" y="3702471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73699" y="1994051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58950" y="2812156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35464" y="1347224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58950" y="43928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10895" y="4214199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10420" y="1843076"/>
            <a:ext cx="252000" cy="252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8601" y="2013165"/>
            <a:ext cx="180000" cy="1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41359" y="4160551"/>
            <a:ext cx="144000" cy="14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455083" y="3780131"/>
            <a:ext cx="216000" cy="216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07297" y="3766044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5356" y="1903241"/>
            <a:ext cx="288000" cy="28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46434" y="3263820"/>
            <a:ext cx="396000" cy="396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8122434" y="5182958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63083" y="4767574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83235" y="6294081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53699" y="5469647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5541" y="6512819"/>
            <a:ext cx="180000" cy="1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74106" y="5266560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87603" y="2545343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80007" y="5504711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17124" y="5626541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43356" y="6148683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56" name="Straight Connector 55"/>
          <p:cNvCxnSpPr>
            <a:stCxn id="33" idx="2"/>
            <a:endCxn id="6" idx="5"/>
          </p:cNvCxnSpPr>
          <p:nvPr/>
        </p:nvCxnSpPr>
        <p:spPr>
          <a:xfrm flipH="1" flipV="1">
            <a:off x="1379951" y="4938100"/>
            <a:ext cx="994155" cy="77846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8" idx="2"/>
            <a:endCxn id="42" idx="6"/>
          </p:cNvCxnSpPr>
          <p:nvPr/>
        </p:nvCxnSpPr>
        <p:spPr>
          <a:xfrm flipH="1">
            <a:off x="985124" y="5774711"/>
            <a:ext cx="194883" cy="8583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8" idx="3"/>
            <a:endCxn id="44" idx="0"/>
          </p:cNvCxnSpPr>
          <p:nvPr/>
        </p:nvCxnSpPr>
        <p:spPr>
          <a:xfrm flipH="1">
            <a:off x="1177356" y="5965630"/>
            <a:ext cx="81732" cy="18305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" idx="4"/>
            <a:endCxn id="38" idx="1"/>
          </p:cNvCxnSpPr>
          <p:nvPr/>
        </p:nvCxnSpPr>
        <p:spPr>
          <a:xfrm>
            <a:off x="1061753" y="5069766"/>
            <a:ext cx="197335" cy="51402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" idx="6"/>
            <a:endCxn id="16" idx="2"/>
          </p:cNvCxnSpPr>
          <p:nvPr/>
        </p:nvCxnSpPr>
        <p:spPr>
          <a:xfrm>
            <a:off x="1511753" y="4620231"/>
            <a:ext cx="447197" cy="4256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6" idx="4"/>
            <a:endCxn id="33" idx="1"/>
          </p:cNvCxnSpPr>
          <p:nvPr/>
        </p:nvCxnSpPr>
        <p:spPr>
          <a:xfrm>
            <a:off x="2228950" y="4932800"/>
            <a:ext cx="276958" cy="46556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37" idx="4"/>
            <a:endCxn id="6" idx="0"/>
          </p:cNvCxnSpPr>
          <p:nvPr/>
        </p:nvCxnSpPr>
        <p:spPr>
          <a:xfrm flipH="1">
            <a:off x="1061753" y="3085343"/>
            <a:ext cx="95850" cy="108535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8" idx="5"/>
            <a:endCxn id="33" idx="3"/>
          </p:cNvCxnSpPr>
          <p:nvPr/>
        </p:nvCxnSpPr>
        <p:spPr>
          <a:xfrm>
            <a:off x="1640926" y="5965630"/>
            <a:ext cx="864982" cy="6912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3377049" y="4703224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151" name="Straight Connector 150"/>
          <p:cNvCxnSpPr>
            <a:stCxn id="8" idx="5"/>
            <a:endCxn id="9" idx="1"/>
          </p:cNvCxnSpPr>
          <p:nvPr/>
        </p:nvCxnSpPr>
        <p:spPr>
          <a:xfrm>
            <a:off x="4793945" y="2252026"/>
            <a:ext cx="1781083" cy="150833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2" idx="5"/>
            <a:endCxn id="9" idx="3"/>
          </p:cNvCxnSpPr>
          <p:nvPr/>
        </p:nvCxnSpPr>
        <p:spPr>
          <a:xfrm>
            <a:off x="4861242" y="4470669"/>
            <a:ext cx="1713786" cy="5336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" idx="0"/>
            <a:endCxn id="8" idx="4"/>
          </p:cNvCxnSpPr>
          <p:nvPr/>
        </p:nvCxnSpPr>
        <p:spPr>
          <a:xfrm flipH="1" flipV="1">
            <a:off x="4475747" y="2383828"/>
            <a:ext cx="67297" cy="131864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4336902" y="2783215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174" name="Straight Connector 173"/>
          <p:cNvCxnSpPr>
            <a:stCxn id="150" idx="2"/>
            <a:endCxn id="14" idx="6"/>
          </p:cNvCxnSpPr>
          <p:nvPr/>
        </p:nvCxnSpPr>
        <p:spPr>
          <a:xfrm flipH="1">
            <a:off x="2858950" y="3053215"/>
            <a:ext cx="1477952" cy="208941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50" idx="5"/>
            <a:endCxn id="9" idx="2"/>
          </p:cNvCxnSpPr>
          <p:nvPr/>
        </p:nvCxnSpPr>
        <p:spPr>
          <a:xfrm>
            <a:off x="4797821" y="3244134"/>
            <a:ext cx="1619045" cy="89806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0" idx="4"/>
            <a:endCxn id="12" idx="0"/>
          </p:cNvCxnSpPr>
          <p:nvPr/>
        </p:nvCxnSpPr>
        <p:spPr>
          <a:xfrm flipH="1">
            <a:off x="4543044" y="3323215"/>
            <a:ext cx="63858" cy="37925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8" idx="4"/>
            <a:endCxn id="150" idx="0"/>
          </p:cNvCxnSpPr>
          <p:nvPr/>
        </p:nvCxnSpPr>
        <p:spPr>
          <a:xfrm>
            <a:off x="4475747" y="2383828"/>
            <a:ext cx="131155" cy="39938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8" idx="2"/>
            <a:endCxn id="37" idx="7"/>
          </p:cNvCxnSpPr>
          <p:nvPr/>
        </p:nvCxnSpPr>
        <p:spPr>
          <a:xfrm flipH="1">
            <a:off x="1348522" y="1933828"/>
            <a:ext cx="2677225" cy="69059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3" idx="4"/>
            <a:endCxn id="9" idx="0"/>
          </p:cNvCxnSpPr>
          <p:nvPr/>
        </p:nvCxnSpPr>
        <p:spPr>
          <a:xfrm flipH="1">
            <a:off x="6956866" y="2894051"/>
            <a:ext cx="166833" cy="70814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6100670" y="1374179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stCxn id="13" idx="1"/>
            <a:endCxn id="212" idx="5"/>
          </p:cNvCxnSpPr>
          <p:nvPr/>
        </p:nvCxnSpPr>
        <p:spPr>
          <a:xfrm flipH="1" flipV="1">
            <a:off x="6561589" y="1835098"/>
            <a:ext cx="243912" cy="29075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 215"/>
          <p:cNvSpPr/>
          <p:nvPr/>
        </p:nvSpPr>
        <p:spPr>
          <a:xfrm>
            <a:off x="7761297" y="5517156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3352697" y="63180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3935747" y="6311789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7307498" y="60480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237" name="Straight Connector 236"/>
          <p:cNvCxnSpPr>
            <a:stCxn id="238" idx="4"/>
            <a:endCxn id="37" idx="1"/>
          </p:cNvCxnSpPr>
          <p:nvPr/>
        </p:nvCxnSpPr>
        <p:spPr>
          <a:xfrm>
            <a:off x="837837" y="2528064"/>
            <a:ext cx="128847" cy="9636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65837" y="2384064"/>
            <a:ext cx="144000" cy="14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6217" y="2266530"/>
            <a:ext cx="3610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AusIndustry: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42" y="404664"/>
            <a:ext cx="6422594" cy="1022580"/>
          </a:xfrm>
          <a:prstGeom prst="rect">
            <a:avLst/>
          </a:prstGeom>
        </p:spPr>
      </p:pic>
      <p:cxnSp>
        <p:nvCxnSpPr>
          <p:cNvPr id="78" name="Straight Connector 77"/>
          <p:cNvCxnSpPr/>
          <p:nvPr/>
        </p:nvCxnSpPr>
        <p:spPr bwMode="auto">
          <a:xfrm>
            <a:off x="0" y="1988840"/>
            <a:ext cx="9144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5B1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337825"/>
              </p:ext>
            </p:extLst>
          </p:nvPr>
        </p:nvGraphicFramePr>
        <p:xfrm>
          <a:off x="323528" y="4941168"/>
          <a:ext cx="8568952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chemeClr val="bg1"/>
                          </a:solidFill>
                        </a:rPr>
                        <a:t>Nicola James</a:t>
                      </a:r>
                    </a:p>
                    <a:p>
                      <a:r>
                        <a:rPr lang="en-AU" sz="1400" b="0" dirty="0">
                          <a:solidFill>
                            <a:schemeClr val="bg1"/>
                          </a:solidFill>
                        </a:rPr>
                        <a:t>Regional</a:t>
                      </a:r>
                      <a:r>
                        <a:rPr lang="en-AU" sz="1400" b="0" baseline="0" dirty="0">
                          <a:solidFill>
                            <a:schemeClr val="bg1"/>
                          </a:solidFill>
                        </a:rPr>
                        <a:t> Manager</a:t>
                      </a:r>
                    </a:p>
                    <a:p>
                      <a:r>
                        <a:rPr lang="en-AU" sz="1400" b="0" baseline="0" dirty="0">
                          <a:solidFill>
                            <a:schemeClr val="bg1"/>
                          </a:solidFill>
                        </a:rPr>
                        <a:t>South West NSW</a:t>
                      </a:r>
                    </a:p>
                    <a:p>
                      <a:r>
                        <a:rPr lang="en-AU" sz="1400" b="0" baseline="0" dirty="0">
                          <a:solidFill>
                            <a:schemeClr val="bg1"/>
                          </a:solidFill>
                        </a:rPr>
                        <a:t>AusIndustry – Business Services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91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/>
              <a:t>Element: Business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>
                <a:solidFill>
                  <a:schemeClr val="accent6"/>
                </a:solidFill>
              </a:rPr>
              <a:t>Independent, unbiased and confidential advice 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solidFill>
                  <a:schemeClr val="accent6"/>
                </a:solidFill>
              </a:rPr>
              <a:t>Services provided at no financial cost 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solidFill>
                  <a:schemeClr val="accent6"/>
                </a:solidFill>
              </a:rPr>
              <a:t>Meaningful connections 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solidFill>
                  <a:schemeClr val="accent6"/>
                </a:solidFill>
              </a:rPr>
              <a:t>A catalyst for change to deliver effective outcomes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solidFill>
                  <a:schemeClr val="accent6"/>
                </a:solidFill>
              </a:rPr>
              <a:t>Small, co-funded grants to engage expertise to implement identified improvements </a:t>
            </a:r>
          </a:p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Entrepreneurs’ Programme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 algn="l" rtl="0" eaLnBrk="0" fontAlgn="base" hangingPunct="0">
              <a:spcBef>
                <a:spcPts val="600"/>
              </a:spcBef>
              <a:spcAft>
                <a:spcPct val="0"/>
              </a:spcAft>
              <a:defRPr sz="2800" b="1" baseline="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AU" kern="0"/>
              <a:t>		Entrepreneurs Programme….</a:t>
            </a:r>
            <a:endParaRPr lang="en-AU" kern="0" dirty="0">
              <a:hlinkClick r:id="" action="ppaction://noaction"/>
            </a:endParaRPr>
          </a:p>
        </p:txBody>
      </p:sp>
      <p:sp>
        <p:nvSpPr>
          <p:cNvPr id="6" name="Straight Connector 3"/>
          <p:cNvSpPr/>
          <p:nvPr/>
        </p:nvSpPr>
        <p:spPr>
          <a:xfrm rot="19037209">
            <a:off x="-141577" y="1067966"/>
            <a:ext cx="568707" cy="565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2607"/>
                </a:moveTo>
                <a:lnTo>
                  <a:pt x="639479" y="32607"/>
                </a:lnTo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317681" y="188640"/>
            <a:ext cx="869943" cy="828082"/>
            <a:chOff x="2004778" y="224115"/>
            <a:chExt cx="1221108" cy="1221108"/>
          </a:xfrm>
        </p:grpSpPr>
        <p:sp>
          <p:nvSpPr>
            <p:cNvPr id="8" name="Oval 7">
              <a:hlinkClick r:id="" action="ppaction://noaction"/>
            </p:cNvPr>
            <p:cNvSpPr/>
            <p:nvPr/>
          </p:nvSpPr>
          <p:spPr>
            <a:xfrm>
              <a:off x="2004778" y="224115"/>
              <a:ext cx="1221108" cy="1221108"/>
            </a:xfrm>
            <a:prstGeom prst="ellips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5"/>
            <p:cNvSpPr/>
            <p:nvPr/>
          </p:nvSpPr>
          <p:spPr>
            <a:xfrm>
              <a:off x="2183605" y="402942"/>
              <a:ext cx="863454" cy="8634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050" kern="1200" dirty="0"/>
                <a:t>EP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928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/>
              <a:t>Business Management….Business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endParaRPr lang="en-US" sz="2400" b="1" dirty="0">
              <a:solidFill>
                <a:schemeClr val="accent6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b="1" dirty="0">
                <a:solidFill>
                  <a:schemeClr val="accent6"/>
                </a:solidFill>
              </a:rPr>
              <a:t>Business Evaluation: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A Holistic assessment conducted on-site, </a:t>
            </a:r>
            <a:r>
              <a:rPr lang="en-US" sz="2400" dirty="0" err="1">
                <a:solidFill>
                  <a:schemeClr val="accent6"/>
                </a:solidFill>
              </a:rPr>
              <a:t>realised</a:t>
            </a:r>
            <a:r>
              <a:rPr lang="en-US" sz="2400" dirty="0">
                <a:solidFill>
                  <a:schemeClr val="accent6"/>
                </a:solidFill>
              </a:rPr>
              <a:t> in a detailed Action Plan for the business to make improvements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b="1" dirty="0">
                <a:solidFill>
                  <a:schemeClr val="accent6"/>
                </a:solidFill>
              </a:rPr>
              <a:t>Business Growth Grant: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Up to $20,000 matched funding to implement recommendations in the Business Evaluation Growth Plan.</a:t>
            </a:r>
          </a:p>
          <a:p>
            <a:pPr marL="0" indent="0">
              <a:spcAft>
                <a:spcPts val="600"/>
              </a:spcAft>
              <a:buNone/>
              <a:defRPr/>
            </a:pP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Entrepreneurs’ Programme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 algn="l" rtl="0" eaLnBrk="0" fontAlgn="base" hangingPunct="0">
              <a:spcBef>
                <a:spcPts val="600"/>
              </a:spcBef>
              <a:spcAft>
                <a:spcPct val="0"/>
              </a:spcAft>
              <a:defRPr sz="2800" b="1" baseline="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AU" kern="0"/>
              <a:t>		Entrepreneurs Programme….</a:t>
            </a:r>
            <a:endParaRPr lang="en-AU" kern="0" dirty="0">
              <a:hlinkClick r:id="" action="ppaction://noaction"/>
            </a:endParaRPr>
          </a:p>
        </p:txBody>
      </p:sp>
      <p:sp>
        <p:nvSpPr>
          <p:cNvPr id="6" name="Straight Connector 3"/>
          <p:cNvSpPr/>
          <p:nvPr/>
        </p:nvSpPr>
        <p:spPr>
          <a:xfrm rot="19037209">
            <a:off x="-141577" y="1067966"/>
            <a:ext cx="568707" cy="565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2607"/>
                </a:moveTo>
                <a:lnTo>
                  <a:pt x="639479" y="32607"/>
                </a:lnTo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317681" y="188640"/>
            <a:ext cx="869943" cy="828082"/>
            <a:chOff x="2004778" y="224115"/>
            <a:chExt cx="1221108" cy="1221108"/>
          </a:xfrm>
        </p:grpSpPr>
        <p:sp>
          <p:nvSpPr>
            <p:cNvPr id="8" name="Oval 7">
              <a:hlinkClick r:id="" action="ppaction://noaction"/>
            </p:cNvPr>
            <p:cNvSpPr/>
            <p:nvPr/>
          </p:nvSpPr>
          <p:spPr>
            <a:xfrm>
              <a:off x="2004778" y="224115"/>
              <a:ext cx="1221108" cy="1221108"/>
            </a:xfrm>
            <a:prstGeom prst="ellips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5"/>
            <p:cNvSpPr/>
            <p:nvPr/>
          </p:nvSpPr>
          <p:spPr>
            <a:xfrm>
              <a:off x="2183605" y="402942"/>
              <a:ext cx="863454" cy="8634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050" kern="1200" dirty="0"/>
                <a:t>EP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656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/>
              <a:t>Eligible companies in one of the below Growth Industries…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Eligibility Criteria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0380" y="2204864"/>
            <a:ext cx="1072788" cy="729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" name="Rectangle 5"/>
          <p:cNvSpPr>
            <a:spLocks noChangeAspect="1"/>
          </p:cNvSpPr>
          <p:nvPr/>
        </p:nvSpPr>
        <p:spPr>
          <a:xfrm>
            <a:off x="7081860" y="3143678"/>
            <a:ext cx="1162548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2" algn="ctr">
              <a:lnSpc>
                <a:spcPct val="90000"/>
              </a:lnSpc>
            </a:pPr>
            <a:r>
              <a:rPr lang="en-A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Agribusiness</a:t>
            </a: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505620" y="3136154"/>
            <a:ext cx="1565462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2" algn="ctr">
              <a:lnSpc>
                <a:spcPct val="90000"/>
              </a:lnSpc>
            </a:pPr>
            <a:r>
              <a:rPr lang="en-A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Advanced Manufacturing</a:t>
            </a: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5300970" y="3121067"/>
            <a:ext cx="1503334" cy="5816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2" algn="ctr">
              <a:lnSpc>
                <a:spcPct val="90000"/>
              </a:lnSpc>
            </a:pPr>
            <a:r>
              <a:rPr lang="en-A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Mining Equipment, Technology and Services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3756445" y="3136154"/>
            <a:ext cx="134307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2" algn="ctr">
              <a:lnSpc>
                <a:spcPct val="90000"/>
              </a:lnSpc>
            </a:pPr>
            <a:r>
              <a:rPr lang="en-A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Oil, Gas and Energy Resources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2097534" y="3086277"/>
            <a:ext cx="1438969" cy="5816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2" algn="ctr">
              <a:lnSpc>
                <a:spcPct val="90000"/>
              </a:lnSpc>
            </a:pPr>
            <a:r>
              <a:rPr lang="en-A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Medical Technologies and Pharmaceuticals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9976" y="2204864"/>
            <a:ext cx="1071334" cy="729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1107" y="2212449"/>
            <a:ext cx="1057060" cy="717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3" name="Rounded Rectangle 12"/>
          <p:cNvSpPr>
            <a:spLocks noChangeAspect="1"/>
          </p:cNvSpPr>
          <p:nvPr/>
        </p:nvSpPr>
        <p:spPr>
          <a:xfrm>
            <a:off x="7096800" y="2210618"/>
            <a:ext cx="1064301" cy="720523"/>
          </a:xfrm>
          <a:prstGeom prst="roundRect">
            <a:avLst>
              <a:gd name="adj" fmla="val 9239"/>
            </a:avLst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/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755576" y="2210620"/>
            <a:ext cx="1065550" cy="720522"/>
          </a:xfrm>
          <a:prstGeom prst="roundRect">
            <a:avLst>
              <a:gd name="adj" fmla="val 10300"/>
            </a:avLst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/>
          </a:p>
        </p:txBody>
      </p:sp>
      <p:sp>
        <p:nvSpPr>
          <p:cNvPr id="15" name="Text Placeholder 14"/>
          <p:cNvSpPr txBox="1">
            <a:spLocks noGrp="1"/>
          </p:cNvSpPr>
          <p:nvPr>
            <p:ph type="body" sz="quarter" idx="12"/>
          </p:nvPr>
        </p:nvSpPr>
        <p:spPr>
          <a:xfrm>
            <a:off x="250825" y="4089302"/>
            <a:ext cx="864165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Registered Australian company, trustees may also be eligible</a:t>
            </a:r>
          </a:p>
          <a:p>
            <a:pPr marL="216000" indent="-2160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Turnover or expenditure between </a:t>
            </a:r>
            <a:r>
              <a:rPr lang="en-US" altLang="en-US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$1.5 million and $100 million </a:t>
            </a:r>
            <a:r>
              <a:rPr lang="en-US" altLang="en-US" sz="2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under an </a:t>
            </a:r>
            <a:r>
              <a:rPr lang="en-US" altLang="en-US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ACN </a:t>
            </a:r>
          </a:p>
          <a:p>
            <a:pPr marL="216000" indent="-2160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Three years financial reports </a:t>
            </a:r>
            <a:r>
              <a:rPr lang="en-AU" sz="2000" dirty="0"/>
              <a:t>and be registered for GST</a:t>
            </a:r>
            <a:endParaRPr lang="en-US" altLang="en-US" sz="20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endParaRPr lang="en-AU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77" y="70451"/>
            <a:ext cx="1274174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89000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72008"/>
            <a:ext cx="9144000" cy="126876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</a:pPr>
            <a:br>
              <a:rPr lang="en-AU" altLang="en-US" sz="1000" dirty="0"/>
            </a:br>
            <a:r>
              <a:rPr lang="en-AU" altLang="en-US" dirty="0">
                <a:solidFill>
                  <a:srgbClr val="264F90"/>
                </a:solidFill>
              </a:rPr>
              <a:t>Typical Business Evaluation Recommendations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520" y="1389322"/>
          <a:ext cx="8640960" cy="26157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626">
                <a:tc>
                  <a:txBody>
                    <a:bodyPr/>
                    <a:lstStyle/>
                    <a:p>
                      <a:r>
                        <a:rPr lang="en-AU" dirty="0"/>
                        <a:t>Internal Systems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Production/Operational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rgbClr val="264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662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Administrative processes, quality assurance and compliance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Developing documentation and processes in internationally recognised standards, training staff in meeting these standards.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Advice on investment in new equipment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Value stream mapping (process flow/factory lay out)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Inventory management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Process improvements (Lean auditing, reducing down time, error reduction)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Research and Development planning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Scoping, consulting, (possibly developing) and training to implement business specific project management software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4219928"/>
          <a:ext cx="8640960" cy="19488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AU" dirty="0"/>
                        <a:t>Mentoring &amp; Coaching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Product and Service Development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Engagement of an independent and skilled business coach or mentor to build management capability tailored to the needs of the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Strategic Intellectual Property (IP) plans including IP protection and differentiation of product design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Diversification and product/service innovation and development, including testing for market acceptability /product assessment and improvement for non-compliance purposes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A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7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72008"/>
            <a:ext cx="9144000" cy="126876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</a:pPr>
            <a:br>
              <a:rPr lang="en-AU" altLang="en-US" sz="1000" dirty="0"/>
            </a:br>
            <a:r>
              <a:rPr lang="en-AU" altLang="en-US" dirty="0">
                <a:solidFill>
                  <a:srgbClr val="264F90"/>
                </a:solidFill>
              </a:rPr>
              <a:t>Typical Business Evaluation Recommendations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520" y="1209304"/>
          <a:ext cx="8640960" cy="1499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AU" dirty="0"/>
                        <a:t>Strategy Development &amp; Planning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Exploring New Markets &amp; Market Intelligence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Administrative processes, quality assurance &amp; compliance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Scoping, consulting and training to implement a software system, social media/digital strategies, incorporation of ecommerce functionality and website strategies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Identification of new markets, sector analysis and market development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Export strategy, including compliance with foreign laws and regulations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2780928"/>
          <a:ext cx="8640960" cy="1729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AU" dirty="0"/>
                        <a:t>Human Resources</a:t>
                      </a:r>
                      <a:r>
                        <a:rPr lang="en-AU" baseline="0" dirty="0"/>
                        <a:t> Issues</a:t>
                      </a:r>
                      <a:r>
                        <a:rPr lang="en-AU" dirty="0"/>
                        <a:t> </a:t>
                      </a:r>
                    </a:p>
                  </a:txBody>
                  <a:tcPr>
                    <a:solidFill>
                      <a:srgbClr val="264F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/>
                        <a:t>Financial Issues</a:t>
                      </a:r>
                      <a:endParaRPr lang="en-AU" dirty="0"/>
                    </a:p>
                  </a:txBody>
                  <a:tcPr>
                    <a:solidFill>
                      <a:srgbClr val="264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Human resources and succession planning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Access to specialist skills to develop HR strategies and systems, including induction, performance management, job descriptions, remuneration, retention, skills auditing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Scoping, tailoring and training of management accounting systems, including reporting/dashboards, forecasting and cash-flow management, debtor controls and credit management systems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Financial modelling - developing the model for use by the business, including scoping, tailoring and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4614256"/>
          <a:ext cx="8640960" cy="183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AU" dirty="0"/>
                        <a:t>Marketing,</a:t>
                      </a:r>
                      <a:r>
                        <a:rPr lang="en-AU" baseline="0" dirty="0"/>
                        <a:t> Branding &amp; Communication</a:t>
                      </a:r>
                      <a:endParaRPr lang="en-AU" dirty="0"/>
                    </a:p>
                  </a:txBody>
                  <a:tcPr>
                    <a:solidFill>
                      <a:srgbClr val="264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Development of branding strategies and a brand including logo where the design process involves concept development, design and layout, finished artwork and project management – including social media/digital strategies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Marketing and Communication strategies, plans, distribution channel management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Strategic market research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Sales team performance and management, customer relationships, retention, capability to respond to tenders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A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Customer support systems including systems to record and action customer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16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95"/>
          <p:cNvCxnSpPr>
            <a:stCxn id="14" idx="2"/>
            <a:endCxn id="37" idx="6"/>
          </p:cNvCxnSpPr>
          <p:nvPr/>
        </p:nvCxnSpPr>
        <p:spPr>
          <a:xfrm flipH="1" flipV="1">
            <a:off x="1427603" y="2815343"/>
            <a:ext cx="531347" cy="44681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endCxn id="9" idx="4"/>
          </p:cNvCxnSpPr>
          <p:nvPr/>
        </p:nvCxnSpPr>
        <p:spPr>
          <a:xfrm flipV="1">
            <a:off x="5604649" y="4682199"/>
            <a:ext cx="1352217" cy="135209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0" idx="6"/>
            <a:endCxn id="13" idx="2"/>
          </p:cNvCxnSpPr>
          <p:nvPr/>
        </p:nvCxnSpPr>
        <p:spPr>
          <a:xfrm flipV="1">
            <a:off x="4876902" y="2444051"/>
            <a:ext cx="1796797" cy="60916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3" idx="5"/>
          </p:cNvCxnSpPr>
          <p:nvPr/>
        </p:nvCxnSpPr>
        <p:spPr>
          <a:xfrm>
            <a:off x="3837968" y="5164143"/>
            <a:ext cx="280638" cy="529081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3" idx="1"/>
            <a:endCxn id="14" idx="4"/>
          </p:cNvCxnSpPr>
          <p:nvPr/>
        </p:nvCxnSpPr>
        <p:spPr>
          <a:xfrm flipH="1" flipV="1">
            <a:off x="2408950" y="3712156"/>
            <a:ext cx="1047180" cy="107014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3" idx="6"/>
            <a:endCxn id="12" idx="4"/>
          </p:cNvCxnSpPr>
          <p:nvPr/>
        </p:nvCxnSpPr>
        <p:spPr>
          <a:xfrm flipV="1">
            <a:off x="3917049" y="4602471"/>
            <a:ext cx="625995" cy="37075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4118606" y="5692291"/>
            <a:ext cx="914021" cy="93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9" idx="3"/>
          </p:cNvCxnSpPr>
          <p:nvPr/>
        </p:nvCxnSpPr>
        <p:spPr>
          <a:xfrm flipH="1">
            <a:off x="5032627" y="4524037"/>
            <a:ext cx="1542401" cy="116825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endCxn id="33" idx="5"/>
          </p:cNvCxnSpPr>
          <p:nvPr/>
        </p:nvCxnSpPr>
        <p:spPr>
          <a:xfrm flipH="1" flipV="1">
            <a:off x="3142304" y="6034758"/>
            <a:ext cx="634302" cy="46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4460606" y="6034291"/>
            <a:ext cx="1144043" cy="93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1" idx="4"/>
            <a:endCxn id="16" idx="0"/>
          </p:cNvCxnSpPr>
          <p:nvPr/>
        </p:nvCxnSpPr>
        <p:spPr>
          <a:xfrm>
            <a:off x="2213359" y="4304551"/>
            <a:ext cx="15591" cy="8824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3"/>
            <a:endCxn id="6" idx="7"/>
          </p:cNvCxnSpPr>
          <p:nvPr/>
        </p:nvCxnSpPr>
        <p:spPr>
          <a:xfrm flipH="1">
            <a:off x="1379951" y="3580354"/>
            <a:ext cx="710801" cy="72200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3"/>
            <a:endCxn id="14" idx="7"/>
          </p:cNvCxnSpPr>
          <p:nvPr/>
        </p:nvCxnSpPr>
        <p:spPr>
          <a:xfrm flipH="1">
            <a:off x="2727148" y="2252026"/>
            <a:ext cx="1430401" cy="69193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5"/>
            <a:endCxn id="12" idx="2"/>
          </p:cNvCxnSpPr>
          <p:nvPr/>
        </p:nvCxnSpPr>
        <p:spPr>
          <a:xfrm>
            <a:off x="2727148" y="3580354"/>
            <a:ext cx="1365896" cy="57211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11753" y="4170695"/>
            <a:ext cx="900000" cy="899071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25747" y="1483828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16866" y="3602199"/>
            <a:ext cx="1080000" cy="10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18245" y="843436"/>
            <a:ext cx="503976" cy="503788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93044" y="3702471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73699" y="1994051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58950" y="2812156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35464" y="1347224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58950" y="43928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10895" y="4214199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10420" y="1843076"/>
            <a:ext cx="252000" cy="252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8601" y="2013165"/>
            <a:ext cx="180000" cy="1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41359" y="4160551"/>
            <a:ext cx="144000" cy="14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455083" y="3780131"/>
            <a:ext cx="216000" cy="216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07297" y="3766044"/>
            <a:ext cx="108000" cy="10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5356" y="1903241"/>
            <a:ext cx="288000" cy="28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46434" y="3263820"/>
            <a:ext cx="396000" cy="396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8122434" y="5182958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63083" y="4767574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83235" y="6294081"/>
            <a:ext cx="324000" cy="32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53699" y="5469647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5541" y="6512819"/>
            <a:ext cx="180000" cy="18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74106" y="5266560"/>
            <a:ext cx="900000" cy="90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87603" y="2545343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80007" y="5504711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17124" y="5626541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43356" y="6148683"/>
            <a:ext cx="468000" cy="468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56" name="Straight Connector 55"/>
          <p:cNvCxnSpPr>
            <a:stCxn id="33" idx="2"/>
            <a:endCxn id="6" idx="5"/>
          </p:cNvCxnSpPr>
          <p:nvPr/>
        </p:nvCxnSpPr>
        <p:spPr>
          <a:xfrm flipH="1" flipV="1">
            <a:off x="1379951" y="4938100"/>
            <a:ext cx="994155" cy="77846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8" idx="2"/>
            <a:endCxn id="42" idx="6"/>
          </p:cNvCxnSpPr>
          <p:nvPr/>
        </p:nvCxnSpPr>
        <p:spPr>
          <a:xfrm flipH="1">
            <a:off x="985124" y="5774711"/>
            <a:ext cx="194883" cy="8583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8" idx="3"/>
            <a:endCxn id="44" idx="0"/>
          </p:cNvCxnSpPr>
          <p:nvPr/>
        </p:nvCxnSpPr>
        <p:spPr>
          <a:xfrm flipH="1">
            <a:off x="1177356" y="5965630"/>
            <a:ext cx="81732" cy="18305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" idx="4"/>
            <a:endCxn id="38" idx="1"/>
          </p:cNvCxnSpPr>
          <p:nvPr/>
        </p:nvCxnSpPr>
        <p:spPr>
          <a:xfrm>
            <a:off x="1061753" y="5069766"/>
            <a:ext cx="197335" cy="51402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" idx="6"/>
            <a:endCxn id="16" idx="2"/>
          </p:cNvCxnSpPr>
          <p:nvPr/>
        </p:nvCxnSpPr>
        <p:spPr>
          <a:xfrm>
            <a:off x="1511753" y="4620231"/>
            <a:ext cx="447197" cy="4256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6" idx="4"/>
            <a:endCxn id="33" idx="1"/>
          </p:cNvCxnSpPr>
          <p:nvPr/>
        </p:nvCxnSpPr>
        <p:spPr>
          <a:xfrm>
            <a:off x="2228950" y="4932800"/>
            <a:ext cx="276958" cy="46556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37" idx="4"/>
            <a:endCxn id="6" idx="0"/>
          </p:cNvCxnSpPr>
          <p:nvPr/>
        </p:nvCxnSpPr>
        <p:spPr>
          <a:xfrm flipH="1">
            <a:off x="1061753" y="3085343"/>
            <a:ext cx="95850" cy="1085352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8" idx="5"/>
            <a:endCxn id="33" idx="3"/>
          </p:cNvCxnSpPr>
          <p:nvPr/>
        </p:nvCxnSpPr>
        <p:spPr>
          <a:xfrm>
            <a:off x="1640926" y="5965630"/>
            <a:ext cx="864982" cy="6912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3377049" y="4703224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151" name="Straight Connector 150"/>
          <p:cNvCxnSpPr>
            <a:stCxn id="8" idx="5"/>
            <a:endCxn id="9" idx="1"/>
          </p:cNvCxnSpPr>
          <p:nvPr/>
        </p:nvCxnSpPr>
        <p:spPr>
          <a:xfrm>
            <a:off x="4793945" y="2252026"/>
            <a:ext cx="1781083" cy="150833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2" idx="5"/>
            <a:endCxn id="9" idx="3"/>
          </p:cNvCxnSpPr>
          <p:nvPr/>
        </p:nvCxnSpPr>
        <p:spPr>
          <a:xfrm>
            <a:off x="4861242" y="4470669"/>
            <a:ext cx="1713786" cy="5336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" idx="0"/>
            <a:endCxn id="8" idx="4"/>
          </p:cNvCxnSpPr>
          <p:nvPr/>
        </p:nvCxnSpPr>
        <p:spPr>
          <a:xfrm flipH="1" flipV="1">
            <a:off x="4475747" y="2383828"/>
            <a:ext cx="67297" cy="131864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4336902" y="2783215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174" name="Straight Connector 173"/>
          <p:cNvCxnSpPr>
            <a:stCxn id="150" idx="2"/>
            <a:endCxn id="14" idx="6"/>
          </p:cNvCxnSpPr>
          <p:nvPr/>
        </p:nvCxnSpPr>
        <p:spPr>
          <a:xfrm flipH="1">
            <a:off x="2858950" y="3053215"/>
            <a:ext cx="1477952" cy="208941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50" idx="5"/>
            <a:endCxn id="9" idx="2"/>
          </p:cNvCxnSpPr>
          <p:nvPr/>
        </p:nvCxnSpPr>
        <p:spPr>
          <a:xfrm>
            <a:off x="4797821" y="3244134"/>
            <a:ext cx="1619045" cy="89806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0" idx="4"/>
            <a:endCxn id="12" idx="0"/>
          </p:cNvCxnSpPr>
          <p:nvPr/>
        </p:nvCxnSpPr>
        <p:spPr>
          <a:xfrm flipH="1">
            <a:off x="4543044" y="3323215"/>
            <a:ext cx="63858" cy="37925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8" idx="4"/>
            <a:endCxn id="150" idx="0"/>
          </p:cNvCxnSpPr>
          <p:nvPr/>
        </p:nvCxnSpPr>
        <p:spPr>
          <a:xfrm>
            <a:off x="4475747" y="2383828"/>
            <a:ext cx="131155" cy="399387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8" idx="2"/>
            <a:endCxn id="37" idx="7"/>
          </p:cNvCxnSpPr>
          <p:nvPr/>
        </p:nvCxnSpPr>
        <p:spPr>
          <a:xfrm flipH="1">
            <a:off x="1348522" y="1933828"/>
            <a:ext cx="2677225" cy="69059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3" idx="4"/>
            <a:endCxn id="9" idx="0"/>
          </p:cNvCxnSpPr>
          <p:nvPr/>
        </p:nvCxnSpPr>
        <p:spPr>
          <a:xfrm flipH="1">
            <a:off x="6956866" y="2894051"/>
            <a:ext cx="166833" cy="70814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6100670" y="1374179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213" name="Straight Connector 212"/>
          <p:cNvCxnSpPr>
            <a:stCxn id="13" idx="1"/>
            <a:endCxn id="212" idx="5"/>
          </p:cNvCxnSpPr>
          <p:nvPr/>
        </p:nvCxnSpPr>
        <p:spPr>
          <a:xfrm flipH="1" flipV="1">
            <a:off x="6561589" y="1835098"/>
            <a:ext cx="243912" cy="29075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 215"/>
          <p:cNvSpPr/>
          <p:nvPr/>
        </p:nvSpPr>
        <p:spPr>
          <a:xfrm>
            <a:off x="7761297" y="5517156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3352697" y="63180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3935747" y="6311789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7307498" y="6048000"/>
            <a:ext cx="540000" cy="540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 sz="800" dirty="0">
              <a:solidFill>
                <a:schemeClr val="bg1"/>
              </a:solidFill>
            </a:endParaRPr>
          </a:p>
        </p:txBody>
      </p:sp>
      <p:cxnSp>
        <p:nvCxnSpPr>
          <p:cNvPr id="237" name="Straight Connector 236"/>
          <p:cNvCxnSpPr>
            <a:stCxn id="238" idx="4"/>
            <a:endCxn id="37" idx="1"/>
          </p:cNvCxnSpPr>
          <p:nvPr/>
        </p:nvCxnSpPr>
        <p:spPr>
          <a:xfrm>
            <a:off x="837837" y="2528064"/>
            <a:ext cx="128847" cy="9636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65837" y="2384064"/>
            <a:ext cx="144000" cy="1440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  <a:alpha val="2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6217" y="2266530"/>
            <a:ext cx="3610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AusIndustry: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42" y="404664"/>
            <a:ext cx="6422594" cy="1022580"/>
          </a:xfrm>
          <a:prstGeom prst="rect">
            <a:avLst/>
          </a:prstGeom>
        </p:spPr>
      </p:pic>
      <p:cxnSp>
        <p:nvCxnSpPr>
          <p:cNvPr id="78" name="Straight Connector 77"/>
          <p:cNvCxnSpPr/>
          <p:nvPr/>
        </p:nvCxnSpPr>
        <p:spPr bwMode="auto">
          <a:xfrm>
            <a:off x="0" y="1988840"/>
            <a:ext cx="9144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5B1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95872"/>
              </p:ext>
            </p:extLst>
          </p:nvPr>
        </p:nvGraphicFramePr>
        <p:xfrm>
          <a:off x="323528" y="4941168"/>
          <a:ext cx="8568952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chemeClr val="bg1"/>
                          </a:solidFill>
                        </a:rPr>
                        <a:t>Nicola James</a:t>
                      </a:r>
                    </a:p>
                    <a:p>
                      <a:r>
                        <a:rPr lang="en-AU" sz="1400" b="0" baseline="0" dirty="0">
                          <a:solidFill>
                            <a:schemeClr val="bg1"/>
                          </a:solidFill>
                        </a:rPr>
                        <a:t>0429 838 024</a:t>
                      </a:r>
                    </a:p>
                    <a:p>
                      <a:r>
                        <a:rPr lang="en-AU" sz="1400" b="0" baseline="0" dirty="0">
                          <a:solidFill>
                            <a:schemeClr val="bg1"/>
                          </a:solidFill>
                          <a:hlinkClick r:id="rId3"/>
                        </a:rPr>
                        <a:t>Nicola.james@industry.gov.au</a:t>
                      </a:r>
                      <a:endParaRPr lang="en-AU" sz="1400" b="0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AU" sz="1400" b="0" baseline="0" dirty="0">
                          <a:solidFill>
                            <a:schemeClr val="bg1"/>
                          </a:solidFill>
                        </a:rPr>
                        <a:t>AusIndustry – Business Services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729738"/>
      </p:ext>
    </p:extLst>
  </p:cSld>
  <p:clrMapOvr>
    <a:masterClrMapping/>
  </p:clrMapOvr>
</p:sld>
</file>

<file path=ppt/theme/theme1.xml><?xml version="1.0" encoding="utf-8"?>
<a:theme xmlns:a="http://schemas.openxmlformats.org/drawingml/2006/main" name="14-7172_IndustryEconomicsAnalysis_PPT_template_progress_d2">
  <a:themeElements>
    <a:clrScheme name="Economics">
      <a:dk1>
        <a:srgbClr val="000000"/>
      </a:dk1>
      <a:lt1>
        <a:srgbClr val="FFFFFF"/>
      </a:lt1>
      <a:dk2>
        <a:srgbClr val="002B51"/>
      </a:dk2>
      <a:lt2>
        <a:srgbClr val="FFFFFF"/>
      </a:lt2>
      <a:accent1>
        <a:srgbClr val="569FCC"/>
      </a:accent1>
      <a:accent2>
        <a:srgbClr val="F56A6C"/>
      </a:accent2>
      <a:accent3>
        <a:srgbClr val="D06F1A"/>
      </a:accent3>
      <a:accent4>
        <a:srgbClr val="828282"/>
      </a:accent4>
      <a:accent5>
        <a:srgbClr val="FFFFFF"/>
      </a:accent5>
      <a:accent6>
        <a:srgbClr val="000000"/>
      </a:accent6>
      <a:hlink>
        <a:srgbClr val="058FFF"/>
      </a:hlink>
      <a:folHlink>
        <a:srgbClr val="951BB2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rnal Master">
  <a:themeElements>
    <a:clrScheme name="INDUSTRY - BUSINESS">
      <a:dk1>
        <a:srgbClr val="000000"/>
      </a:dk1>
      <a:lt1>
        <a:srgbClr val="FFFFFF"/>
      </a:lt1>
      <a:dk2>
        <a:srgbClr val="264F90"/>
      </a:dk2>
      <a:lt2>
        <a:srgbClr val="FFFFFF"/>
      </a:lt2>
      <a:accent1>
        <a:srgbClr val="C62C2A"/>
      </a:accent1>
      <a:accent2>
        <a:srgbClr val="212A4C"/>
      </a:accent2>
      <a:accent3>
        <a:srgbClr val="E5B13D"/>
      </a:accent3>
      <a:accent4>
        <a:srgbClr val="939598"/>
      </a:accent4>
      <a:accent5>
        <a:srgbClr val="FFFFFF"/>
      </a:accent5>
      <a:accent6>
        <a:srgbClr val="000000"/>
      </a:accent6>
      <a:hlink>
        <a:srgbClr val="058FFF"/>
      </a:hlink>
      <a:folHlink>
        <a:srgbClr val="951BB2"/>
      </a:folHlink>
    </a:clrScheme>
    <a:fontScheme name="DIISR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IISR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re Publishing Document" ma:contentTypeID="0x01010097F86F0C24D64525B252BB20BD9D45A70005EDA6ED45829341BE259940F342EB96" ma:contentTypeVersion="45" ma:contentTypeDescription="Core Publishing Document, inherited from OOTB document." ma:contentTypeScope="" ma:versionID="241c82057f7b67055c90b532bdbb286a">
  <xsd:schema xmlns:xsd="http://www.w3.org/2001/XMLSchema" xmlns:xs="http://www.w3.org/2001/XMLSchema" xmlns:p="http://schemas.microsoft.com/office/2006/metadata/properties" xmlns:ns1="http://schemas.microsoft.com/sharepoint/v3" xmlns:ns2="37c5ddc1-df65-4cf7-a99d-b442797e6001" xmlns:ns3="c9391d67-0d52-487f-a26a-6e76c5804612" targetNamespace="http://schemas.microsoft.com/office/2006/metadata/properties" ma:root="true" ma:fieldsID="62fcdba6befc3502af023102789e73e5" ns1:_="" ns2:_="" ns3:_="">
    <xsd:import namespace="http://schemas.microsoft.com/sharepoint/v3"/>
    <xsd:import namespace="37c5ddc1-df65-4cf7-a99d-b442797e6001"/>
    <xsd:import namespace="c9391d67-0d52-487f-a26a-6e76c5804612"/>
    <xsd:element name="properties">
      <xsd:complexType>
        <xsd:sequence>
          <xsd:element name="documentManagement">
            <xsd:complexType>
              <xsd:all>
                <xsd:element ref="ns2:CorePublishingComments" minOccurs="0"/>
                <xsd:element ref="ns1:PublishingStartDate" minOccurs="0"/>
                <xsd:element ref="ns1:PublishingExpirationDate" minOccurs="0"/>
                <xsd:element ref="ns2:CorePublishingDocumentContact"/>
                <xsd:element ref="ns3:SubjectLookupField" minOccurs="0"/>
                <xsd:element ref="ns3:KeywordsLookupField" minOccurs="0"/>
                <xsd:element ref="ns3:CorePublishingDocumentCategory" minOccurs="0"/>
                <xsd:element ref="ns2:IPSCategory" minOccurs="0"/>
                <xsd:element ref="ns2:CorePublishingFileReference"/>
                <xsd:element ref="ns2:IncludeInNotificationsAndUpdates" minOccurs="0"/>
                <xsd:element ref="ns2:IncludeInContentRollups" minOccurs="0"/>
                <xsd:element ref="ns2:IncludeInRSSFeeds" minOccurs="0"/>
                <xsd:element ref="ns2:CorePublishingDocumentChangeDescription" minOccurs="0"/>
                <xsd:element ref="ns3:DocumentRollup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tart Date" ma:description="" ma:internalName="PublishingStartDate">
      <xsd:simpleType>
        <xsd:restriction base="dms:Unknown"/>
      </xsd:simpleType>
    </xsd:element>
    <xsd:element name="PublishingExpirationDate" ma:index="10" nillable="true" ma:displayName="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ddc1-df65-4cf7-a99d-b442797e6001" elementFormDefault="qualified">
    <xsd:import namespace="http://schemas.microsoft.com/office/2006/documentManagement/types"/>
    <xsd:import namespace="http://schemas.microsoft.com/office/infopath/2007/PartnerControls"/>
    <xsd:element name="CorePublishingComments" ma:index="8" nillable="true" ma:displayName="Description" ma:description="Used for DC.Description metadata." ma:internalName="CorePublishingComments">
      <xsd:simpleType>
        <xsd:restriction base="dms:Note"/>
      </xsd:simpleType>
    </xsd:element>
    <xsd:element name="CorePublishingDocumentContact" ma:index="11" ma:displayName="Document Contact" ma:list="UserInfo" ma:internalName="CorePublishingDocument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PSCategory" ma:index="15" nillable="true" ma:displayName="IPS Category" ma:description="Used for FOI/IPS categorisation." ma:format="Dropdown" ma:internalName="IPSCategory">
      <xsd:simpleType>
        <xsd:restriction base="dms:Choice">
          <xsd:enumeration value="1. Who we are"/>
          <xsd:enumeration value="2. What we do"/>
          <xsd:enumeration value="3. Our reports"/>
          <xsd:enumeration value="4. Consultation"/>
          <xsd:enumeration value="5. Our strategic and business priorities"/>
          <xsd:enumeration value="6. Routinely requested information"/>
          <xsd:enumeration value="7. Our finances"/>
          <xsd:enumeration value="8. Our lists"/>
          <xsd:enumeration value="9. Our submissions"/>
          <xsd:enumeration value="10. Our policies"/>
        </xsd:restriction>
      </xsd:simpleType>
    </xsd:element>
    <xsd:element name="CorePublishingFileReference" ma:index="16" ma:displayName="File Reference" ma:description="Audit Requirement." ma:internalName="CorePublishingFileReference">
      <xsd:simpleType>
        <xsd:restriction base="dms:Text"/>
      </xsd:simpleType>
    </xsd:element>
    <xsd:element name="IncludeInNotificationsAndUpdates" ma:index="17" nillable="true" ma:displayName="Include in Email Updates" ma:default="1" ma:internalName="IncludeInNotificationsAndUpdates">
      <xsd:simpleType>
        <xsd:restriction base="dms:Boolean"/>
      </xsd:simpleType>
    </xsd:element>
    <xsd:element name="IncludeInContentRollups" ma:index="18" nillable="true" ma:displayName="Include In Content Rollups" ma:default="0" ma:description="Used at the site owners' discretion to include/exclude pages from 'rollup' web parts such as content queries." ma:internalName="IncludeInContentRollups">
      <xsd:simpleType>
        <xsd:restriction base="dms:Boolean"/>
      </xsd:simpleType>
    </xsd:element>
    <xsd:element name="IncludeInRSSFeeds" ma:index="19" nillable="true" ma:displayName="Include In RSS Feeds" ma:default="0" ma:description="Used at the site owners' discretion to include/exclude documents from RSS feeds." ma:internalName="IncludeInRSSFeeds">
      <xsd:simpleType>
        <xsd:restriction base="dms:Boolean"/>
      </xsd:simpleType>
    </xsd:element>
    <xsd:element name="CorePublishingDocumentChangeDescription" ma:index="20" nillable="true" ma:displayName="Document Change Description" ma:description="Description of the current version of the document - can be of assistance to reviewers/approvers (and can be included in the workflow emails)." ma:internalName="CorePublishingDocumentChange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1d67-0d52-487f-a26a-6e76c5804612" elementFormDefault="qualified">
    <xsd:import namespace="http://schemas.microsoft.com/office/2006/documentManagement/types"/>
    <xsd:import namespace="http://schemas.microsoft.com/office/infopath/2007/PartnerControls"/>
    <xsd:element name="SubjectLookupField" ma:index="12" nillable="true" ma:displayName="Subject" ma:list="c3fac1b7-0e08-42bc-90d1-3fdf2de82350" ma:internalName="Subject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eywordsLookupField" ma:index="13" nillable="true" ma:displayName="Keywords" ma:list="c00197e4-ad3f-4d7f-9c01-ab3d1b8caaa5" ma:internalName="Keywords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rePublishingDocumentCategory" ma:index="14" nillable="true" ma:displayName="Document Category" ma:description="Document Type list is used for source data. Used for DC.Type.documentType metadata." ma:list="{0fbcbeb8-f5d8-47af-b3b1-793cbcb001a1}" ma:internalName="CorePublishingDocumentCategory" ma:showField="Title" ma:web="c9391d67-0d52-487f-a26a-6e76c5804612">
      <xsd:simpleType>
        <xsd:restriction base="dms:Lookup"/>
      </xsd:simpleType>
    </xsd:element>
    <xsd:element name="DocumentRollupCategory" ma:index="21" nillable="true" ma:displayName="Rollup Category" ma:description="Document Rollup Category list is used for source data, populated by the site owners. Used at the site owners' discretion to include/exclude certain categories of pages in rollups." ma:list="{559678b9-eb26-4dd7-85b9-c2302a53dc62}" ma:internalName="DocumentRollupCategory" ma:showField="Title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RollupCategory xmlns="c9391d67-0d52-487f-a26a-6e76c5804612"/>
    <PublishingExpirationDate xmlns="http://schemas.microsoft.com/sharepoint/v3" xsi:nil="true"/>
    <KeywordsLookupField xmlns="c9391d67-0d52-487f-a26a-6e76c5804612"/>
    <PublishingStartDate xmlns="http://schemas.microsoft.com/sharepoint/v3" xsi:nil="true"/>
    <CorePublishingDocumentCategory xmlns="c9391d67-0d52-487f-a26a-6e76c5804612" xsi:nil="true"/>
    <SubjectLookupField xmlns="c9391d67-0d52-487f-a26a-6e76c5804612"/>
    <CorePublishingDocumentContact xmlns="37c5ddc1-df65-4cf7-a99d-b442797e6001">
      <UserInfo>
        <DisplayName>ai-web</DisplayName>
        <AccountId>5257</AccountId>
        <AccountType/>
      </UserInfo>
    </CorePublishingDocumentContact>
    <CorePublishingFileReference xmlns="37c5ddc1-df65-4cf7-a99d-b442797e6001">n/a</CorePublishingFileReference>
    <IncludeInNotificationsAndUpdates xmlns="37c5ddc1-df65-4cf7-a99d-b442797e6001">true</IncludeInNotificationsAndUpdates>
    <CorePublishingComments xmlns="37c5ddc1-df65-4cf7-a99d-b442797e6001">powerpoint presentation</CorePublishingComments>
    <IncludeInRSSFeeds xmlns="37c5ddc1-df65-4cf7-a99d-b442797e6001">false</IncludeInRSSFeeds>
    <CorePublishingDocumentChangeDescription xmlns="37c5ddc1-df65-4cf7-a99d-b442797e6001" xsi:nil="true"/>
    <IncludeInContentRollups xmlns="37c5ddc1-df65-4cf7-a99d-b442797e6001">false</IncludeInContentRollups>
    <IPSCategory xmlns="37c5ddc1-df65-4cf7-a99d-b442797e6001" xsi:nil="true"/>
  </documentManagement>
</p:properties>
</file>

<file path=customXml/itemProps1.xml><?xml version="1.0" encoding="utf-8"?>
<ds:datastoreItem xmlns:ds="http://schemas.openxmlformats.org/officeDocument/2006/customXml" ds:itemID="{0E0CF103-F89E-4970-86CE-D85059001C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19611C-2225-49BD-AFB6-5B788708B32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025F181-940B-4E97-9286-3A741F87C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c5ddc1-df65-4cf7-a99d-b442797e6001"/>
    <ds:schemaRef ds:uri="c9391d67-0d52-487f-a26a-6e76c5804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B749E35-DA39-4E50-AAD9-5FEB0BDE6FFF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infopath/2007/PartnerControls"/>
    <ds:schemaRef ds:uri="c9391d67-0d52-487f-a26a-6e76c5804612"/>
    <ds:schemaRef ds:uri="http://purl.org/dc/dcmitype/"/>
    <ds:schemaRef ds:uri="37c5ddc1-df65-4cf7-a99d-b442797e600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16683</TotalTime>
  <Words>581</Words>
  <Application>Microsoft Office PowerPoint</Application>
  <PresentationFormat>On-screen Show (4:3)</PresentationFormat>
  <Paragraphs>77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14-7172_IndustryEconomicsAnalysis_PPT_template_progress_d2</vt:lpstr>
      <vt:lpstr>Internal Master</vt:lpstr>
      <vt:lpstr>PowerPoint Presentation</vt:lpstr>
      <vt:lpstr>Entrepreneurs’ Programme</vt:lpstr>
      <vt:lpstr>Entrepreneurs’ Programme</vt:lpstr>
      <vt:lpstr>  Eligibility Criteria</vt:lpstr>
      <vt:lpstr> Typical Business Evaluation Recommendations</vt:lpstr>
      <vt:lpstr> Typical Business Evaluation Recommendations</vt:lpstr>
      <vt:lpstr>PowerPoint Presentation</vt:lpstr>
    </vt:vector>
  </TitlesOfParts>
  <Company>DIISRTE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TITLE BAR</dc:title>
  <dc:creator>cbellettini;Jen Campbell</dc:creator>
  <dc:description>powerpoint presentation</dc:description>
  <cp:lastModifiedBy>Klaus Baumgartel</cp:lastModifiedBy>
  <cp:revision>1001</cp:revision>
  <cp:lastPrinted>2019-10-14T00:55:13Z</cp:lastPrinted>
  <dcterms:created xsi:type="dcterms:W3CDTF">2013-12-23T23:25:26Z</dcterms:created>
  <dcterms:modified xsi:type="dcterms:W3CDTF">2020-01-23T04:31:21Z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 Number">
    <vt:lpwstr/>
  </property>
  <property fmtid="{D5CDD505-2E9C-101B-9397-08002B2CF9AE}" pid="3" name="Document Category">
    <vt:lpwstr>Forms/Templates</vt:lpwstr>
  </property>
  <property fmtid="{D5CDD505-2E9C-101B-9397-08002B2CF9AE}" pid="4" name="ContentType">
    <vt:lpwstr>Intranet Document</vt:lpwstr>
  </property>
  <property fmtid="{D5CDD505-2E9C-101B-9397-08002B2CF9AE}" pid="5" name="display_urn:schemas-microsoft-com:office:office#Editor">
    <vt:lpwstr>Gardiner, Amy</vt:lpwstr>
  </property>
  <property fmtid="{D5CDD505-2E9C-101B-9397-08002B2CF9AE}" pid="6" name="xd_Signature">
    <vt:lpwstr/>
  </property>
  <property fmtid="{D5CDD505-2E9C-101B-9397-08002B2CF9AE}" pid="7" name="TemplateUrl">
    <vt:lpwstr/>
  </property>
  <property fmtid="{D5CDD505-2E9C-101B-9397-08002B2CF9AE}" pid="8" name="xd_ProgID">
    <vt:lpwstr/>
  </property>
  <property fmtid="{D5CDD505-2E9C-101B-9397-08002B2CF9AE}" pid="9" name="display_urn:schemas-microsoft-com:office:office#Author">
    <vt:lpwstr>Gardiner, Amy</vt:lpwstr>
  </property>
  <property fmtid="{D5CDD505-2E9C-101B-9397-08002B2CF9AE}" pid="10" name="ContentTypeId">
    <vt:lpwstr>0x01010097F86F0C24D64525B252BB20BD9D45A70005EDA6ED45829341BE259940F342EB96</vt:lpwstr>
  </property>
  <property fmtid="{D5CDD505-2E9C-101B-9397-08002B2CF9AE}" pid="11" name="CorePublishingComments">
    <vt:lpwstr>powerpoint presentation</vt:lpwstr>
  </property>
  <property fmtid="{D5CDD505-2E9C-101B-9397-08002B2CF9AE}" pid="12" name="CorePublishingDocumentContact">
    <vt:lpwstr/>
  </property>
  <property fmtid="{D5CDD505-2E9C-101B-9397-08002B2CF9AE}" pid="13" name="CorePublishingFileReference">
    <vt:lpwstr/>
  </property>
  <property fmtid="{D5CDD505-2E9C-101B-9397-08002B2CF9AE}" pid="14" name="IncludeInNotificationsAndUpdates">
    <vt:lpwstr>1</vt:lpwstr>
  </property>
  <property fmtid="{D5CDD505-2E9C-101B-9397-08002B2CF9AE}" pid="15" name="DocumentRollupCategory">
    <vt:lpwstr/>
  </property>
  <property fmtid="{D5CDD505-2E9C-101B-9397-08002B2CF9AE}" pid="16" name="IncludeInRSSFeeds">
    <vt:lpwstr>0</vt:lpwstr>
  </property>
  <property fmtid="{D5CDD505-2E9C-101B-9397-08002B2CF9AE}" pid="17" name="CorePublishingDocumentChangeDescription">
    <vt:lpwstr/>
  </property>
  <property fmtid="{D5CDD505-2E9C-101B-9397-08002B2CF9AE}" pid="18" name="PublishingExpirationDate">
    <vt:lpwstr/>
  </property>
  <property fmtid="{D5CDD505-2E9C-101B-9397-08002B2CF9AE}" pid="19" name="KeywordsLookupField">
    <vt:lpwstr/>
  </property>
  <property fmtid="{D5CDD505-2E9C-101B-9397-08002B2CF9AE}" pid="20" name="IncludeInContentRollups">
    <vt:lpwstr>0</vt:lpwstr>
  </property>
  <property fmtid="{D5CDD505-2E9C-101B-9397-08002B2CF9AE}" pid="21" name="PublishingStartDate">
    <vt:lpwstr/>
  </property>
  <property fmtid="{D5CDD505-2E9C-101B-9397-08002B2CF9AE}" pid="22" name="CorePublishingDocumentCategory">
    <vt:lpwstr/>
  </property>
  <property fmtid="{D5CDD505-2E9C-101B-9397-08002B2CF9AE}" pid="23" name="SubjectLookupField">
    <vt:lpwstr/>
  </property>
  <property fmtid="{D5CDD505-2E9C-101B-9397-08002B2CF9AE}" pid="24" name="IPSCategory">
    <vt:lpwstr/>
  </property>
  <property fmtid="{D5CDD505-2E9C-101B-9397-08002B2CF9AE}" pid="25" name="Order">
    <vt:r8>1300</vt:r8>
  </property>
</Properties>
</file>