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6" r:id="rId5"/>
    <p:sldId id="361" r:id="rId6"/>
    <p:sldId id="265" r:id="rId7"/>
    <p:sldId id="303" r:id="rId8"/>
    <p:sldId id="359" r:id="rId9"/>
    <p:sldId id="356" r:id="rId10"/>
    <p:sldId id="316" r:id="rId11"/>
    <p:sldId id="357" r:id="rId12"/>
    <p:sldId id="352" r:id="rId13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A4B0"/>
    <a:srgbClr val="C60C30"/>
    <a:srgbClr val="000000"/>
    <a:srgbClr val="C9252C"/>
    <a:srgbClr val="5B90A4"/>
    <a:srgbClr val="19644B"/>
    <a:srgbClr val="FF9833"/>
    <a:srgbClr val="00674E"/>
    <a:srgbClr val="009CDC"/>
    <a:srgbClr val="3F7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6BBE8-2219-4F00-84D4-4F9FA43529BD}" v="4" dt="2020-01-27T23:00:15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0" autoAdjust="0"/>
    <p:restoredTop sz="61669" autoAdjust="0"/>
  </p:normalViewPr>
  <p:slideViewPr>
    <p:cSldViewPr>
      <p:cViewPr varScale="1">
        <p:scale>
          <a:sx n="42" d="100"/>
          <a:sy n="42" d="100"/>
        </p:scale>
        <p:origin x="192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2676" y="5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0BC7093-1AA0-4171-9822-24AF54361B42}" type="datetimeFigureOut">
              <a:rPr lang="en-AU" smtClean="0"/>
              <a:pPr/>
              <a:t>29/01/2020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634F068-EE52-42DA-A4C3-051D5925C8B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7234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472C2CF-1F83-49DD-977B-94CD18B20E7E}" type="datetimeFigureOut">
              <a:rPr lang="en-US" smtClean="0"/>
              <a:pPr/>
              <a:t>1/29/2020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r>
              <a:rPr lang="en-AU"/>
              <a:t>CHOOSE CLASSIFICATION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7B54A07-6A49-485E-969D-FD8602E47D6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6364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703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241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200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2212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849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01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1CDBB3-DEF9-441C-BEEC-EF7445481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904056" y="2934072"/>
            <a:ext cx="7772400" cy="1143000"/>
          </a:xfrm>
        </p:spPr>
        <p:txBody>
          <a:bodyPr/>
          <a:lstStyle>
            <a:lvl1pPr algn="r">
              <a:defRPr>
                <a:solidFill>
                  <a:srgbClr val="C9252C"/>
                </a:solidFill>
                <a:latin typeface="Museo Sans 7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588269" y="4534272"/>
            <a:ext cx="7088187" cy="910952"/>
          </a:xfrm>
        </p:spPr>
        <p:txBody>
          <a:bodyPr/>
          <a:lstStyle>
            <a:lvl1pPr marL="0" indent="0" algn="r">
              <a:buFontTx/>
              <a:buNone/>
              <a:defRPr sz="2200">
                <a:solidFill>
                  <a:schemeClr val="tx1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49" name="Rectangle 1029"/>
          <p:cNvSpPr>
            <a:spLocks noChangeArrowheads="1"/>
          </p:cNvSpPr>
          <p:nvPr userDrawn="1"/>
        </p:nvSpPr>
        <p:spPr bwMode="auto">
          <a:xfrm>
            <a:off x="-504825" y="4227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RUCTION projects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4344" y="1412776"/>
            <a:ext cx="2412000" cy="1547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896632" y="1412776"/>
            <a:ext cx="2412000" cy="1547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516216" y="1412776"/>
            <a:ext cx="2412000" cy="1547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453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JETTIES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85750">
              <a:defRPr sz="1800"/>
            </a:lvl2pPr>
            <a:lvl3pPr marL="889000" indent="-261938">
              <a:defRPr/>
            </a:lvl3pPr>
            <a:lvl4pPr marL="1165225" indent="-228600">
              <a:defRPr/>
            </a:lvl4pPr>
            <a:lvl5pPr marL="1430338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lit Content JETTIES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lang="en-AU" sz="1800" b="1" i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11560" y="1412776"/>
            <a:ext cx="3888000" cy="4320000"/>
          </a:xfrm>
          <a:prstGeom prst="roundRect">
            <a:avLst>
              <a:gd name="adj" fmla="val 4006"/>
            </a:avLst>
          </a:prstGeom>
          <a:solidFill>
            <a:srgbClr val="5B90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defRPr lang="en-US" b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AU" dirty="0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300"/>
              </a:spcBef>
            </a:pPr>
            <a:r>
              <a:rPr lang="en-US"/>
              <a:t>Edit Master text styles</a:t>
            </a:r>
          </a:p>
          <a:p>
            <a:pPr lvl="1">
              <a:spcBef>
                <a:spcPts val="300"/>
              </a:spcBef>
            </a:pPr>
            <a:r>
              <a:rPr lang="en-US"/>
              <a:t>Second level</a:t>
            </a:r>
          </a:p>
          <a:p>
            <a:pPr lvl="2">
              <a:spcBef>
                <a:spcPts val="300"/>
              </a:spcBef>
            </a:pPr>
            <a:r>
              <a:rPr lang="en-US"/>
              <a:t>Third level</a:t>
            </a:r>
          </a:p>
          <a:p>
            <a:pPr lvl="3">
              <a:spcBef>
                <a:spcPts val="300"/>
              </a:spcBef>
            </a:pPr>
            <a:r>
              <a:rPr lang="en-US"/>
              <a:t>Fourth level</a:t>
            </a:r>
          </a:p>
          <a:p>
            <a:pPr lvl="4">
              <a:spcBef>
                <a:spcPts val="300"/>
              </a:spcBef>
            </a:pPr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4247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TTIES MARINE projects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4344" y="1412776"/>
            <a:ext cx="2412000" cy="1547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896632" y="1412776"/>
            <a:ext cx="2412000" cy="1547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516216" y="1412776"/>
            <a:ext cx="2412000" cy="1547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515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MMISSIONING BROWN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85750">
              <a:defRPr sz="1800"/>
            </a:lvl2pPr>
            <a:lvl3pPr marL="889000" indent="-261938">
              <a:defRPr/>
            </a:lvl3pPr>
            <a:lvl4pPr marL="1165225" indent="-228600">
              <a:defRPr/>
            </a:lvl4pPr>
            <a:lvl5pPr marL="1430338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lit Content COMMISSIONING BROWN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3F3F3F"/>
              </a:solidFill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lang="en-AU" sz="1800" b="1" i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7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SSIONING BROWNFIELD projects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4344" y="1412776"/>
            <a:ext cx="2412000" cy="1547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896632" y="1412776"/>
            <a:ext cx="2412000" cy="1547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516216" y="1412776"/>
            <a:ext cx="2412000" cy="1547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272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43578"/>
            <a:ext cx="6266656" cy="1144800"/>
          </a:xfrm>
        </p:spPr>
        <p:txBody>
          <a:bodyPr anchor="ctr" anchorCtr="0"/>
          <a:lstStyle>
            <a:lvl1pPr marL="0" indent="0">
              <a:buNone/>
              <a:defRPr lang="en-US" sz="28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2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_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08"/>
            <a:ext cx="6194648" cy="2285992"/>
          </a:xfrm>
        </p:spPr>
        <p:txBody>
          <a:bodyPr anchor="ctr" anchorCtr="0"/>
          <a:lstStyle>
            <a:lvl1pPr marL="0" indent="0">
              <a:buNone/>
              <a:defRPr lang="en-US" sz="28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2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6158488" cy="12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421538"/>
            <a:ext cx="4000528" cy="438231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2007" y="1421538"/>
            <a:ext cx="3999600" cy="438231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rot="5400000">
            <a:off x="2394000" y="3626470"/>
            <a:ext cx="4356000" cy="1588"/>
          </a:xfrm>
          <a:prstGeom prst="line">
            <a:avLst/>
          </a:prstGeom>
          <a:solidFill>
            <a:schemeClr val="accent1"/>
          </a:solidFill>
          <a:ln w="1905" cap="flat" cmpd="sng" algn="ctr">
            <a:solidFill>
              <a:schemeClr val="bg2">
                <a:lumMod val="60000"/>
                <a:lumOff val="4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lternativ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059016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0530"/>
            <a:ext cx="4040188" cy="3816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lang="en-US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0530"/>
            <a:ext cx="4041775" cy="3816000"/>
          </a:xfrm>
        </p:spPr>
        <p:txBody>
          <a:bodyPr/>
          <a:lstStyle>
            <a:lvl1pPr>
              <a:defRPr lang="en-US" sz="1800" dirty="0" smtClean="0">
                <a:solidFill>
                  <a:srgbClr val="4A4A4A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21246"/>
            <a:ext cx="4041775" cy="2079762"/>
          </a:xfrm>
          <a:prstGeom prst="roundRect">
            <a:avLst>
              <a:gd name="adj" fmla="val 10105"/>
            </a:avLst>
          </a:prstGeom>
          <a:solidFill>
            <a:srgbClr val="5B90A4"/>
          </a:solidFill>
        </p:spPr>
        <p:txBody>
          <a:bodyPr lIns="144000" tIns="612000" rIns="108000"/>
          <a:lstStyle>
            <a:lvl1pPr>
              <a:defRPr lang="en-U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/>
          </p:nvPr>
        </p:nvSpPr>
        <p:spPr>
          <a:xfrm>
            <a:off x="457200" y="3645024"/>
            <a:ext cx="4040188" cy="2079762"/>
          </a:xfrm>
          <a:prstGeom prst="roundRect">
            <a:avLst>
              <a:gd name="adj" fmla="val 8792"/>
            </a:avLst>
          </a:prstGeom>
          <a:solidFill>
            <a:srgbClr val="5B90A4"/>
          </a:solidFill>
        </p:spPr>
        <p:txBody>
          <a:bodyPr lIns="144000" tIns="612000" rIns="108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645025" y="3645024"/>
            <a:ext cx="4041775" cy="2079762"/>
          </a:xfrm>
          <a:prstGeom prst="roundRect">
            <a:avLst>
              <a:gd name="adj" fmla="val 8136"/>
            </a:avLst>
          </a:prstGeom>
          <a:solidFill>
            <a:srgbClr val="5B90A4"/>
          </a:solidFill>
        </p:spPr>
        <p:txBody>
          <a:bodyPr lIns="144000" tIns="612000" rIns="108000"/>
          <a:lstStyle>
            <a:lvl1pPr>
              <a:defRPr lang="en-U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1246"/>
            <a:ext cx="4040188" cy="2079762"/>
          </a:xfrm>
          <a:prstGeom prst="roundRect">
            <a:avLst>
              <a:gd name="adj" fmla="val 8792"/>
            </a:avLst>
          </a:prstGeom>
          <a:solidFill>
            <a:srgbClr val="5B90A4"/>
          </a:solidFill>
        </p:spPr>
        <p:txBody>
          <a:bodyPr lIns="144000" tIns="612000" rIns="108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1246"/>
            <a:ext cx="4040188" cy="639762"/>
          </a:xfrm>
          <a:noFill/>
        </p:spPr>
        <p:txBody>
          <a:bodyPr lIns="144000" rIns="108000" anchor="ctr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1246"/>
            <a:ext cx="4041775" cy="639762"/>
          </a:xfrm>
          <a:noFill/>
        </p:spPr>
        <p:txBody>
          <a:bodyPr lIns="144000" rIns="108000" anchor="ctr" anchorCtr="0"/>
          <a:lstStyle>
            <a:lvl1pPr marL="0" indent="0">
              <a:buNone/>
              <a:def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0" y="3645024"/>
            <a:ext cx="4040188" cy="639762"/>
          </a:xfrm>
        </p:spPr>
        <p:txBody>
          <a:bodyPr lIns="144000" rIns="108000" anchor="ctr" anchorCtr="0"/>
          <a:lstStyle>
            <a:lvl1pPr marL="0" indent="0">
              <a:buNone/>
              <a:def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3645024"/>
            <a:ext cx="4041775" cy="639762"/>
          </a:xfrm>
        </p:spPr>
        <p:txBody>
          <a:bodyPr lIns="144000" rIns="108000" anchor="ctr" anchorCtr="0"/>
          <a:lstStyle>
            <a:lvl1pPr marL="0" indent="0">
              <a:buNone/>
              <a:def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822304" cy="4114800"/>
          </a:xfrm>
        </p:spPr>
        <p:txBody>
          <a:bodyPr/>
          <a:lstStyle>
            <a:lvl2pPr marL="625475" indent="-285750">
              <a:buFont typeface="Courier New" pitchFamily="49" charset="0"/>
              <a:buChar char="-"/>
              <a:defRPr sz="1800"/>
            </a:lvl2pPr>
            <a:lvl3pPr marL="889000" indent="-261938">
              <a:buFont typeface="Arial" pitchFamily="34" charset="0"/>
              <a:buChar char="•"/>
              <a:defRPr/>
            </a:lvl3pPr>
            <a:lvl4pPr marL="1165225" indent="-228600">
              <a:defRPr/>
            </a:lvl4pPr>
            <a:lvl5pPr marL="1430338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 marL="0" indent="0">
              <a:buFontTx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09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ACKGROUND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 marL="0" indent="0">
              <a:buFontTx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539552" y="1412776"/>
            <a:ext cx="3888000" cy="4320000"/>
          </a:xfrm>
          <a:prstGeom prst="roundRect">
            <a:avLst>
              <a:gd name="adj" fmla="val 4006"/>
            </a:avLst>
          </a:prstGeom>
          <a:solidFill>
            <a:srgbClr val="C9252C"/>
          </a:solidFill>
          <a:ln w="9525">
            <a:noFill/>
            <a:miter lim="800000"/>
            <a:headEnd/>
            <a:tailEnd/>
          </a:ln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>
            <a:lvl1pPr marL="342900" indent="-342900">
              <a:defRPr lang="en-US" b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AU" dirty="0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300"/>
              </a:spcBef>
            </a:pPr>
            <a:r>
              <a:rPr lang="en-US" dirty="0"/>
              <a:t>Edit Master text styles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30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300"/>
              </a:spcBef>
            </a:pPr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9330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539552" y="1412776"/>
            <a:ext cx="3888000" cy="4320000"/>
          </a:xfrm>
          <a:prstGeom prst="roundRect">
            <a:avLst>
              <a:gd name="adj" fmla="val 4006"/>
            </a:avLst>
          </a:prstGeom>
          <a:solidFill>
            <a:srgbClr val="1F1F1F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>
            <a:lvl1pPr marL="342900" indent="-342900">
              <a:defRPr lang="en-US" b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AU" dirty="0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300"/>
              </a:spcBef>
            </a:pPr>
            <a:r>
              <a:rPr lang="en-US"/>
              <a:t>Edit Master text styles</a:t>
            </a:r>
          </a:p>
          <a:p>
            <a:pPr lvl="1">
              <a:spcBef>
                <a:spcPts val="300"/>
              </a:spcBef>
            </a:pPr>
            <a:r>
              <a:rPr lang="en-US"/>
              <a:t>Second level</a:t>
            </a:r>
          </a:p>
          <a:p>
            <a:pPr lvl="2">
              <a:spcBef>
                <a:spcPts val="300"/>
              </a:spcBef>
            </a:pPr>
            <a:r>
              <a:rPr lang="en-US"/>
              <a:t>Third level</a:t>
            </a:r>
          </a:p>
          <a:p>
            <a:pPr lvl="3">
              <a:spcBef>
                <a:spcPts val="300"/>
              </a:spcBef>
            </a:pPr>
            <a:r>
              <a:rPr lang="en-US"/>
              <a:t>Fourth level</a:t>
            </a:r>
          </a:p>
          <a:p>
            <a:pPr lvl="4">
              <a:spcBef>
                <a:spcPts val="300"/>
              </a:spcBef>
            </a:pPr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021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 rot="5400000">
            <a:off x="2394000" y="3626470"/>
            <a:ext cx="4356000" cy="1588"/>
          </a:xfrm>
          <a:prstGeom prst="line">
            <a:avLst/>
          </a:prstGeom>
          <a:solidFill>
            <a:schemeClr val="accent1"/>
          </a:solidFill>
          <a:ln w="1905" cap="flat" cmpd="sng" algn="ctr">
            <a:solidFill>
              <a:schemeClr val="bg2">
                <a:lumMod val="60000"/>
                <a:lumOff val="4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323528" y="1484784"/>
            <a:ext cx="3960000" cy="762000"/>
          </a:xfrm>
          <a:prstGeom prst="roundRect">
            <a:avLst/>
          </a:prstGeom>
          <a:solidFill>
            <a:srgbClr val="C9252C"/>
          </a:solidFill>
        </p:spPr>
        <p:txBody>
          <a:bodyPr anchor="ctr" anchorCtr="0"/>
          <a:lstStyle>
            <a:lvl1pPr marL="0" indent="0" algn="ctr">
              <a:buNone/>
              <a:defRPr lang="en-US" sz="1600" b="1" kern="1200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323528" y="2361652"/>
            <a:ext cx="3960000" cy="762000"/>
          </a:xfrm>
          <a:prstGeom prst="roundRect">
            <a:avLst/>
          </a:prstGeom>
          <a:solidFill>
            <a:srgbClr val="C9252C"/>
          </a:solidFill>
        </p:spPr>
        <p:txBody>
          <a:bodyPr anchor="ctr" anchorCtr="0"/>
          <a:lstStyle>
            <a:lvl1pPr marL="0" indent="0" algn="ctr">
              <a:buNone/>
              <a:defRPr lang="en-US" sz="1600" b="1" kern="1200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3"/>
          </p:nvPr>
        </p:nvSpPr>
        <p:spPr>
          <a:xfrm>
            <a:off x="323528" y="3238520"/>
            <a:ext cx="3960000" cy="762000"/>
          </a:xfrm>
          <a:prstGeom prst="roundRect">
            <a:avLst/>
          </a:prstGeom>
          <a:solidFill>
            <a:srgbClr val="C9252C"/>
          </a:solidFill>
        </p:spPr>
        <p:txBody>
          <a:bodyPr anchor="ctr" anchorCtr="0"/>
          <a:lstStyle>
            <a:lvl1pPr marL="0" indent="0" algn="ctr">
              <a:buNone/>
              <a:defRPr lang="en-US" sz="1600" b="1" kern="1200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323528" y="4115388"/>
            <a:ext cx="3960000" cy="762000"/>
          </a:xfrm>
          <a:prstGeom prst="roundRect">
            <a:avLst/>
          </a:prstGeom>
          <a:solidFill>
            <a:srgbClr val="C9252C"/>
          </a:solidFill>
        </p:spPr>
        <p:txBody>
          <a:bodyPr anchor="ctr" anchorCtr="0"/>
          <a:lstStyle>
            <a:lvl1pPr marL="0" indent="0" algn="ctr">
              <a:buNone/>
              <a:defRPr lang="en-US" sz="1600" b="1" kern="1200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5"/>
          </p:nvPr>
        </p:nvSpPr>
        <p:spPr>
          <a:xfrm>
            <a:off x="323528" y="4992256"/>
            <a:ext cx="3960000" cy="762000"/>
          </a:xfrm>
          <a:prstGeom prst="roundRect">
            <a:avLst/>
          </a:prstGeom>
          <a:solidFill>
            <a:srgbClr val="C9252C"/>
          </a:solidFill>
        </p:spPr>
        <p:txBody>
          <a:bodyPr anchor="ctr" anchorCtr="0"/>
          <a:lstStyle>
            <a:lvl1pPr marL="0" indent="0" algn="ctr">
              <a:buNone/>
              <a:defRPr lang="en-US" sz="1600" b="1" kern="1200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29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85750">
              <a:defRPr sz="1800"/>
            </a:lvl2pPr>
            <a:lvl3pPr marL="889000" indent="-261938">
              <a:defRPr/>
            </a:lvl3pPr>
            <a:lvl4pPr marL="1165225" indent="-228600">
              <a:defRPr/>
            </a:lvl4pPr>
            <a:lvl5pPr marL="1430338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68760"/>
            <a:ext cx="9144000" cy="55892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85750">
              <a:defRPr sz="1800"/>
            </a:lvl2pPr>
            <a:lvl3pPr marL="889000" indent="-261938">
              <a:defRPr/>
            </a:lvl3pPr>
            <a:lvl4pPr marL="1165225" indent="-228600">
              <a:defRPr/>
            </a:lvl4pPr>
            <a:lvl5pPr marL="1430338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2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lit Content  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lang="en-AU" sz="1800" b="1" i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11560" y="1412776"/>
            <a:ext cx="3888000" cy="4320000"/>
          </a:xfrm>
          <a:prstGeom prst="roundRect">
            <a:avLst>
              <a:gd name="adj" fmla="val 4006"/>
            </a:avLst>
          </a:prstGeom>
          <a:solidFill>
            <a:srgbClr val="5B90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defRPr lang="en-US" b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AU" dirty="0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300"/>
              </a:spcBef>
            </a:pPr>
            <a:r>
              <a:rPr lang="en-US" dirty="0"/>
              <a:t>Edit Master text styles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30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300"/>
              </a:spcBef>
            </a:pPr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673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INEERING projec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4344" y="1412776"/>
            <a:ext cx="2412000" cy="1547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896632" y="1412776"/>
            <a:ext cx="2412000" cy="1547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516216" y="1412776"/>
            <a:ext cx="2412000" cy="1547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284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85750">
              <a:defRPr sz="1800"/>
            </a:lvl2pPr>
            <a:lvl3pPr marL="889000" indent="-261938">
              <a:defRPr/>
            </a:lvl3pPr>
            <a:lvl4pPr marL="1165225" indent="-228600">
              <a:defRPr/>
            </a:lvl4pPr>
            <a:lvl5pPr marL="1430338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lit Content CO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95738" y="5949950"/>
            <a:ext cx="5148262" cy="908050"/>
          </a:xfrm>
        </p:spPr>
        <p:txBody>
          <a:bodyPr anchor="ctr" anchorCtr="0"/>
          <a:lstStyle>
            <a:lvl1pPr>
              <a:buFontTx/>
              <a:buNone/>
              <a:defRPr lang="en-AU" sz="1800" b="1" i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086A3E-9D0E-4F0E-9DB2-7A157EE21BF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6262464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784"/>
            <a:ext cx="7848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504825" y="4227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705" r:id="rId3"/>
    <p:sldLayoutId id="2147483652" r:id="rId4"/>
    <p:sldLayoutId id="2147483680" r:id="rId5"/>
    <p:sldLayoutId id="2147483698" r:id="rId6"/>
    <p:sldLayoutId id="2147483706" r:id="rId7"/>
    <p:sldLayoutId id="2147483676" r:id="rId8"/>
    <p:sldLayoutId id="2147483700" r:id="rId9"/>
    <p:sldLayoutId id="2147483708" r:id="rId10"/>
    <p:sldLayoutId id="2147483677" r:id="rId11"/>
    <p:sldLayoutId id="2147483702" r:id="rId12"/>
    <p:sldLayoutId id="2147483709" r:id="rId13"/>
    <p:sldLayoutId id="2147483679" r:id="rId14"/>
    <p:sldLayoutId id="2147483704" r:id="rId15"/>
    <p:sldLayoutId id="2147483710" r:id="rId16"/>
    <p:sldLayoutId id="2147483653" r:id="rId17"/>
    <p:sldLayoutId id="2147483672" r:id="rId18"/>
    <p:sldLayoutId id="2147483654" r:id="rId19"/>
    <p:sldLayoutId id="2147483655" r:id="rId20"/>
    <p:sldLayoutId id="2147483681" r:id="rId21"/>
    <p:sldLayoutId id="2147483687" r:id="rId22"/>
    <p:sldLayoutId id="2147483689" r:id="rId23"/>
    <p:sldLayoutId id="2147483688" r:id="rId2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 typeface="Wingdings" pitchFamily="2" charset="2"/>
        <a:buChar char="§"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5475" marR="0" indent="-28575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 typeface="Courier New" pitchFamily="49" charset="0"/>
        <a:buChar char="-"/>
        <a:tabLst/>
        <a:defRPr sz="2000">
          <a:solidFill>
            <a:schemeClr val="tx1"/>
          </a:solidFill>
          <a:latin typeface="+mn-lt"/>
          <a:ea typeface="+mn-ea"/>
        </a:defRPr>
      </a:lvl2pPr>
      <a:lvl3pPr marL="898525" marR="0" indent="-22860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 typeface="Arial" pitchFamily="34" charset="0"/>
        <a:buChar char="•"/>
        <a:tabLst/>
        <a:defRPr sz="1600">
          <a:solidFill>
            <a:schemeClr val="tx1"/>
          </a:solidFill>
          <a:latin typeface="+mn-lt"/>
          <a:ea typeface="+mn-ea"/>
        </a:defRPr>
      </a:lvl3pPr>
      <a:lvl4pPr marL="1165225" marR="0" indent="-22860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 typeface="Arial" pitchFamily="34" charset="0"/>
        <a:buChar char="»"/>
        <a:tabLst/>
        <a:defRPr sz="1600">
          <a:solidFill>
            <a:schemeClr val="tx1"/>
          </a:solidFill>
          <a:latin typeface="+mn-lt"/>
          <a:ea typeface="+mn-ea"/>
        </a:defRPr>
      </a:lvl4pPr>
      <a:lvl5pPr marL="1430338" marR="0" indent="-22860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 typeface="Arial" pitchFamily="34" charset="0"/>
        <a:buChar char="•"/>
        <a:tabLst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A4A4A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A4A4A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A4A4A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A4A4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usiness@futuregenerationjv.com.au" TargetMode="External"/><Relationship Id="rId2" Type="http://schemas.openxmlformats.org/officeDocument/2006/relationships/hyperlink" Target="mailto:community@futuregenerationjv.com.au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recruitment@futuregenerationjv.com.a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C60C30"/>
                </a:solidFill>
              </a:rPr>
              <a:t>ICN Workshops, </a:t>
            </a:r>
            <a:br>
              <a:rPr lang="en-AU" dirty="0">
                <a:solidFill>
                  <a:srgbClr val="C60C30"/>
                </a:solidFill>
              </a:rPr>
            </a:br>
            <a:r>
              <a:rPr lang="en-AU" dirty="0">
                <a:solidFill>
                  <a:srgbClr val="C60C30"/>
                </a:solidFill>
              </a:rPr>
              <a:t>Wagga Wagga and Albury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48" y="4739157"/>
            <a:ext cx="7088187" cy="910952"/>
          </a:xfrm>
        </p:spPr>
        <p:txBody>
          <a:bodyPr/>
          <a:lstStyle/>
          <a:p>
            <a:r>
              <a:rPr lang="en-AU" dirty="0">
                <a:solidFill>
                  <a:srgbClr val="C60C30"/>
                </a:solidFill>
              </a:rPr>
              <a:t>Ben Hughes |</a:t>
            </a:r>
          </a:p>
          <a:p>
            <a:r>
              <a:rPr lang="en-AU" dirty="0">
                <a:solidFill>
                  <a:srgbClr val="C60C30"/>
                </a:solidFill>
              </a:rPr>
              <a:t>Future Generation Joint Venture | </a:t>
            </a:r>
          </a:p>
          <a:p>
            <a:r>
              <a:rPr lang="en-AU" dirty="0">
                <a:solidFill>
                  <a:srgbClr val="C60C30"/>
                </a:solidFill>
              </a:rPr>
              <a:t>29 and 30 January 2020|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1D819-60CB-4AD0-81A4-AAE98B0D1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673511"/>
            <a:ext cx="1676399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8F8C7C-8944-4263-8F15-E58B1B798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3" t="41134" r="20075" b="29313"/>
          <a:stretch/>
        </p:blipFill>
        <p:spPr>
          <a:xfrm>
            <a:off x="348733" y="1556792"/>
            <a:ext cx="844653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8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Future Generation Joint Venture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idx="11"/>
          </p:nvPr>
        </p:nvSpPr>
        <p:spPr>
          <a:xfrm>
            <a:off x="539552" y="1412776"/>
            <a:ext cx="3888000" cy="5184576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Future Generation is a unique partnership created to deliver Snowy 2.0 on behalf of Snowy Hydro Limited. </a:t>
            </a:r>
          </a:p>
          <a:p>
            <a:pPr marL="0" indent="0">
              <a:buNone/>
            </a:pPr>
            <a:r>
              <a:rPr lang="en-AU" dirty="0"/>
              <a:t>Combined engineering experience of 3 companies:</a:t>
            </a:r>
          </a:p>
          <a:p>
            <a:r>
              <a:rPr lang="en-AU" dirty="0"/>
              <a:t>Australian-based Clough</a:t>
            </a:r>
          </a:p>
          <a:p>
            <a:r>
              <a:rPr lang="en-AU" dirty="0"/>
              <a:t>Italy’s </a:t>
            </a:r>
            <a:r>
              <a:rPr lang="en-AU" dirty="0" err="1"/>
              <a:t>Salini</a:t>
            </a:r>
            <a:r>
              <a:rPr lang="en-AU" dirty="0"/>
              <a:t> </a:t>
            </a:r>
            <a:r>
              <a:rPr lang="en-AU" dirty="0" err="1"/>
              <a:t>Impregilo</a:t>
            </a:r>
            <a:endParaRPr lang="en-AU" dirty="0"/>
          </a:p>
          <a:p>
            <a:r>
              <a:rPr lang="en-AU" dirty="0"/>
              <a:t>US-based Lane Construction</a:t>
            </a:r>
          </a:p>
          <a:p>
            <a:pPr marL="0" indent="0">
              <a:buNone/>
            </a:pPr>
            <a:r>
              <a:rPr lang="en-AU" dirty="0"/>
              <a:t>Partnering with German-based Voith Hydro</a:t>
            </a:r>
          </a:p>
        </p:txBody>
      </p:sp>
      <p:pic>
        <p:nvPicPr>
          <p:cNvPr id="4" name="Picture 3" descr="A group of young men standing next to a tree&#10;&#10;Description automatically generated">
            <a:extLst>
              <a:ext uri="{FF2B5EF4-FFF2-40B4-BE49-F238E27FC236}">
                <a16:creationId xmlns:a16="http://schemas.microsoft.com/office/drawing/2014/main" id="{F77879F8-7071-45AF-944D-53A8E244E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55" y="1124744"/>
            <a:ext cx="39986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302CC6-0641-4165-B2CF-66E9237E2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67" y="1447128"/>
            <a:ext cx="3883489" cy="465812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Generation Joint Venture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5CD65-2060-4056-ABA7-B87447A03272}"/>
              </a:ext>
            </a:extLst>
          </p:cNvPr>
          <p:cNvSpPr txBox="1"/>
          <p:nvPr/>
        </p:nvSpPr>
        <p:spPr>
          <a:xfrm>
            <a:off x="4716016" y="4954899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i="1" dirty="0"/>
              <a:t>Hydroelectric – Water – Tunnelling – Remote – Shafts – Electrical &amp; Mechanical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60F2F9F-45CC-4635-8F62-F7C33C8A8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86" y="1447128"/>
            <a:ext cx="2898777" cy="2852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589024-9D4F-4E1A-AD8F-A107F4462200}"/>
              </a:ext>
            </a:extLst>
          </p:cNvPr>
          <p:cNvSpPr/>
          <p:nvPr/>
        </p:nvSpPr>
        <p:spPr>
          <a:xfrm>
            <a:off x="554954" y="1615524"/>
            <a:ext cx="362571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bg1"/>
                </a:solidFill>
              </a:rPr>
              <a:t>Project team pairs local </a:t>
            </a:r>
            <a:r>
              <a:rPr lang="en-AU" sz="2000" dirty="0">
                <a:solidFill>
                  <a:schemeClr val="bg1"/>
                </a:solidFill>
                <a:latin typeface="+mn-lt"/>
                <a:ea typeface="+mn-ea"/>
              </a:rPr>
              <a:t>expertise with global experience.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bg1"/>
                </a:solidFill>
                <a:latin typeface="+mn-lt"/>
                <a:ea typeface="+mn-ea"/>
              </a:rPr>
              <a:t>Culturally diverse and bring different perspectives and experiences to our design and construction solutions.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chemeClr val="bg1"/>
                </a:solidFill>
                <a:latin typeface="+mn-lt"/>
                <a:ea typeface="+mn-ea"/>
              </a:rPr>
              <a:t>Combined experience over 200 years of global and Australian experience in hydro power and tunnelling construction</a:t>
            </a:r>
            <a:r>
              <a:rPr lang="en-AU" sz="20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157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A2EE-2901-41B2-9112-D8360DC2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key facts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2956C-F851-40F4-8A73-5636C6607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C9034E-90CB-4FF2-961A-D4DAB479089A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582FB-5B80-48D4-962C-2F5732D30F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92" y="1844824"/>
            <a:ext cx="8934815" cy="43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4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Snowy 2.0 Construction Program for 2019/2020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C9034E-90CB-4FF2-961A-D4DAB479089A}" type="slidenum">
              <a:rPr lang="en-AU" smtClean="0">
                <a:solidFill>
                  <a:srgbClr val="FFFFFF"/>
                </a:solidFill>
              </a:rPr>
              <a:pPr/>
              <a:t>6</a:t>
            </a:fld>
            <a:endParaRPr lang="en-AU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C7725C8B-222E-4910-93D5-A45A627DA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5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2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Snowy 2.0 workforce requirements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AU" sz="900" kern="1200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76C9034E-90CB-4FF2-961A-D4DAB479089A}" type="slidenum">
              <a:rPr lang="en-AU" smtClean="0"/>
              <a:pPr/>
              <a:t>7</a:t>
            </a:fld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EEC291-735F-4CF7-87F0-DD8BAA587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62" y="1484784"/>
            <a:ext cx="7477075" cy="44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0AB1BE-BC4A-4EEB-8CEB-175FFC3F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A203215-3B5B-4639-9037-AFCE875ED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Future Generation Joint Venture</a:t>
            </a:r>
          </a:p>
          <a:p>
            <a:pPr marL="0" indent="0">
              <a:buNone/>
            </a:pPr>
            <a:r>
              <a:rPr lang="en-US" sz="2200" b="1" dirty="0"/>
              <a:t>futuregenerationjv.com.au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/>
              <a:t>Community Infoline</a:t>
            </a:r>
            <a:r>
              <a:rPr lang="en-US" dirty="0"/>
              <a:t>: </a:t>
            </a:r>
            <a:r>
              <a:rPr lang="en-US" b="1" dirty="0"/>
              <a:t>1300 766 992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Project Office:</a:t>
            </a:r>
            <a:br>
              <a:rPr lang="en-US" dirty="0"/>
            </a:br>
            <a:r>
              <a:rPr lang="en-US" dirty="0"/>
              <a:t>220-226 Sharp Street</a:t>
            </a:r>
            <a:br>
              <a:rPr lang="en-US" dirty="0"/>
            </a:br>
            <a:r>
              <a:rPr lang="en-US" dirty="0" err="1"/>
              <a:t>Cooma</a:t>
            </a:r>
            <a:r>
              <a:rPr lang="en-US" dirty="0"/>
              <a:t> NSW 2630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community@futuregenerationjv.com.au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business@futuregenerationjv.com.au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recruiting@futuregenerationjv.com.au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EC40B-1B33-473A-BD0E-4F2434E25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C9034E-90CB-4FF2-961A-D4DAB479089A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991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070B3-12A1-48B5-A274-4741510E3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28444"/>
            <a:ext cx="9252520" cy="5229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1140938"/>
            <a:ext cx="471316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SNOWY 2.0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83768" y="3717032"/>
            <a:ext cx="7992887" cy="1872000"/>
          </a:xfrm>
          <a:prstGeom prst="parallelogram">
            <a:avLst>
              <a:gd name="adj" fmla="val 69251"/>
            </a:avLst>
          </a:prstGeom>
          <a:solidFill>
            <a:schemeClr val="bg1">
              <a:alpha val="74902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270000" rIns="0" bIns="270000" anchor="ctr" anchorCtr="0"/>
          <a:lstStyle/>
          <a:p>
            <a:pPr>
              <a:spcAft>
                <a:spcPts val="600"/>
              </a:spcAft>
            </a:pPr>
            <a:r>
              <a:rPr lang="en-AU" sz="3000" dirty="0">
                <a:solidFill>
                  <a:srgbClr val="C60C30"/>
                </a:solidFill>
              </a:rPr>
              <a:t>Thank you.</a:t>
            </a:r>
            <a:endParaRPr lang="en-AU" sz="1800" dirty="0">
              <a:solidFill>
                <a:srgbClr val="C60C3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6E395C-FEA6-4B34-B49D-9E63CF85C9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67796" cy="13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44387"/>
      </p:ext>
    </p:extLst>
  </p:cSld>
  <p:clrMapOvr>
    <a:masterClrMapping/>
  </p:clrMapOvr>
</p:sld>
</file>

<file path=ppt/theme/theme1.xml><?xml version="1.0" encoding="utf-8"?>
<a:theme xmlns:a="http://schemas.openxmlformats.org/drawingml/2006/main" name="CORP-QM-TPL-G-0039 Powerpoint Template Standard 4x3">
  <a:themeElements>
    <a:clrScheme name="Clough">
      <a:dk1>
        <a:srgbClr val="3F3F3F"/>
      </a:dk1>
      <a:lt1>
        <a:srgbClr val="FFFFFF"/>
      </a:lt1>
      <a:dk2>
        <a:srgbClr val="19644B"/>
      </a:dk2>
      <a:lt2>
        <a:srgbClr val="8FA4A5"/>
      </a:lt2>
      <a:accent1>
        <a:srgbClr val="62BB46"/>
      </a:accent1>
      <a:accent2>
        <a:srgbClr val="AABD27"/>
      </a:accent2>
      <a:accent3>
        <a:srgbClr val="E9E85A"/>
      </a:accent3>
      <a:accent4>
        <a:srgbClr val="009CDC"/>
      </a:accent4>
      <a:accent5>
        <a:srgbClr val="3F7898"/>
      </a:accent5>
      <a:accent6>
        <a:srgbClr val="E31B23"/>
      </a:accent6>
      <a:hlink>
        <a:srgbClr val="62BB46"/>
      </a:hlink>
      <a:folHlink>
        <a:srgbClr val="AABD27"/>
      </a:folHlink>
    </a:clrScheme>
    <a:fontScheme name="Clough Fo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824293E1231F46B8B3FBC0C2266AD4" ma:contentTypeVersion="12" ma:contentTypeDescription="Create a new document." ma:contentTypeScope="" ma:versionID="ef036c2855cc108c4a6bbe0ec813afd0">
  <xsd:schema xmlns:xsd="http://www.w3.org/2001/XMLSchema" xmlns:xs="http://www.w3.org/2001/XMLSchema" xmlns:p="http://schemas.microsoft.com/office/2006/metadata/properties" xmlns:ns2="366871c2-9dd8-497a-a976-2297cbd5a84b" xmlns:ns3="142efada-365c-4cd1-8f87-da08db441481" targetNamespace="http://schemas.microsoft.com/office/2006/metadata/properties" ma:root="true" ma:fieldsID="f1f40f2525cb6c0167617ee263edf39d" ns2:_="" ns3:_="">
    <xsd:import namespace="366871c2-9dd8-497a-a976-2297cbd5a84b"/>
    <xsd:import namespace="142efada-365c-4cd1-8f87-da08db44148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871c2-9dd8-497a-a976-2297cbd5a8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efada-365c-4cd1-8f87-da08db441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9CE4F8-75C2-4EE0-B1E3-B4796FE442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BC486E-DD73-4D6D-8130-EBFF7EB5E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F7C319-23EA-4F83-AF3F-B583DAEE3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6871c2-9dd8-497a-a976-2297cbd5a84b"/>
    <ds:schemaRef ds:uri="142efada-365c-4cd1-8f87-da08db441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CORP-QM-TPL-G-0039 Powerpoint Template Standard 4x3</Template>
  <TotalTime>2243</TotalTime>
  <Words>198</Words>
  <Application>Microsoft Office PowerPoint</Application>
  <PresentationFormat>On-screen Show (4:3)</PresentationFormat>
  <Paragraphs>39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Museo Sans 500</vt:lpstr>
      <vt:lpstr>Museo Sans 700</vt:lpstr>
      <vt:lpstr>Wingdings</vt:lpstr>
      <vt:lpstr>CORP-QM-TPL-G-0039 Powerpoint Template Standard 4x3</vt:lpstr>
      <vt:lpstr>ICN Workshops,  Wagga Wagga and Albury</vt:lpstr>
      <vt:lpstr>Project Overview</vt:lpstr>
      <vt:lpstr>Meet Future Generation Joint Venture</vt:lpstr>
      <vt:lpstr>Future Generation Joint Venture </vt:lpstr>
      <vt:lpstr>Construction key facts</vt:lpstr>
      <vt:lpstr>Snowy 2.0 Construction Program for 2019/2020</vt:lpstr>
      <vt:lpstr>Snowy 2.0 workforce requirements</vt:lpstr>
      <vt:lpstr>Contact Us</vt:lpstr>
      <vt:lpstr>PowerPoint Presentation</vt:lpstr>
    </vt:vector>
  </TitlesOfParts>
  <Company>Clough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(Arial 28pt)</dc:title>
  <dc:creator>Ellie Boercamp</dc:creator>
  <cp:lastModifiedBy>Klaus Baumgartel</cp:lastModifiedBy>
  <cp:revision>19</cp:revision>
  <cp:lastPrinted>2019-11-01T02:14:37Z</cp:lastPrinted>
  <dcterms:created xsi:type="dcterms:W3CDTF">2018-03-20T04:27:52Z</dcterms:created>
  <dcterms:modified xsi:type="dcterms:W3CDTF">2020-01-28T18:50:09Z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0x01010054824293E1231F46B8B3FBC0C2266AD4</vt:lpwstr>
  </property>
</Properties>
</file>