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9" r:id="rId2"/>
    <p:sldId id="265" r:id="rId3"/>
    <p:sldId id="299" r:id="rId4"/>
    <p:sldId id="302" r:id="rId5"/>
    <p:sldId id="303" r:id="rId6"/>
    <p:sldId id="305" r:id="rId7"/>
    <p:sldId id="282" r:id="rId8"/>
    <p:sldId id="306" r:id="rId9"/>
    <p:sldId id="286" r:id="rId1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68"/>
    <a:srgbClr val="009FC3"/>
    <a:srgbClr val="15397F"/>
    <a:srgbClr val="002664"/>
    <a:srgbClr val="00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3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4DBE9-56F1-4EC5-B680-1A99F63182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8437776-A256-4860-A775-AD7E7CF6089E}">
      <dgm:prSet phldrT="[Text]" custT="1"/>
      <dgm:spPr>
        <a:solidFill>
          <a:srgbClr val="C0C0C0">
            <a:alpha val="89804"/>
          </a:srgbClr>
        </a:solidFill>
        <a:ln>
          <a:noFill/>
        </a:ln>
      </dgm:spPr>
      <dgm:t>
        <a:bodyPr/>
        <a:lstStyle/>
        <a:p>
          <a:pPr algn="l">
            <a:spcAft>
              <a:spcPts val="400"/>
            </a:spcAft>
          </a:pPr>
          <a:r>
            <a:rPr lang="en-AU" sz="1800" b="1" dirty="0">
              <a:solidFill>
                <a:schemeClr val="tx2"/>
              </a:solidFill>
            </a:rPr>
            <a:t>Entitlement - full qualifications</a:t>
          </a:r>
        </a:p>
        <a:p>
          <a:pPr marL="288000" indent="-288000" algn="l">
            <a:spcAft>
              <a:spcPts val="400"/>
            </a:spcAft>
          </a:pPr>
          <a:r>
            <a:rPr lang="en-AU" sz="1800" b="0" dirty="0">
              <a:solidFill>
                <a:schemeClr val="tx1"/>
              </a:solidFill>
            </a:rPr>
            <a:t>. </a:t>
          </a:r>
          <a:r>
            <a:rPr lang="en-AU" sz="1600" dirty="0"/>
            <a:t>Selected Foundation Skills Courses (Certificate I- II)</a:t>
          </a:r>
        </a:p>
        <a:p>
          <a:pPr marL="288000" indent="-288000" algn="l">
            <a:spcAft>
              <a:spcPts val="400"/>
            </a:spcAft>
          </a:pPr>
          <a:r>
            <a:rPr lang="en-AU" sz="1600" b="0" dirty="0">
              <a:solidFill>
                <a:schemeClr val="tx1"/>
              </a:solidFill>
            </a:rPr>
            <a:t>. </a:t>
          </a:r>
          <a:r>
            <a:rPr lang="en-AU" sz="1600" dirty="0"/>
            <a:t>Certificate II and III</a:t>
          </a:r>
        </a:p>
        <a:p>
          <a:pPr marL="288000" indent="-288000" algn="l">
            <a:spcAft>
              <a:spcPts val="400"/>
            </a:spcAft>
          </a:pPr>
          <a:r>
            <a:rPr lang="en-AU" sz="1600" b="0" dirty="0">
              <a:solidFill>
                <a:srgbClr val="FFFF00"/>
              </a:solidFill>
            </a:rPr>
            <a:t>. </a:t>
          </a:r>
          <a:r>
            <a:rPr lang="en-AU" sz="1600" b="0" dirty="0">
              <a:solidFill>
                <a:schemeClr val="tx1"/>
              </a:solidFill>
            </a:rPr>
            <a:t>Apprenticeships and selected Traineeships</a:t>
          </a:r>
        </a:p>
      </dgm:t>
    </dgm:pt>
    <dgm:pt modelId="{698F2E2D-BDFB-4061-AA09-13821BA58495}" type="parTrans" cxnId="{78DAB148-C680-4438-A29C-ECA580B86712}">
      <dgm:prSet/>
      <dgm:spPr>
        <a:ln>
          <a:solidFill>
            <a:srgbClr val="FDEA11"/>
          </a:solidFill>
        </a:ln>
      </dgm:spPr>
      <dgm:t>
        <a:bodyPr/>
        <a:lstStyle/>
        <a:p>
          <a:endParaRPr lang="en-AU"/>
        </a:p>
      </dgm:t>
    </dgm:pt>
    <dgm:pt modelId="{0603DC38-A719-4160-B2B9-20BE0C0C67D6}" type="sibTrans" cxnId="{78DAB148-C680-4438-A29C-ECA580B86712}">
      <dgm:prSet/>
      <dgm:spPr/>
      <dgm:t>
        <a:bodyPr/>
        <a:lstStyle/>
        <a:p>
          <a:endParaRPr lang="en-AU"/>
        </a:p>
      </dgm:t>
    </dgm:pt>
    <dgm:pt modelId="{8C9F249E-647B-4900-9361-25233D045A1F}">
      <dgm:prSet phldrT="[Text]" custT="1"/>
      <dgm:spPr>
        <a:solidFill>
          <a:srgbClr val="2E4E6E"/>
        </a:solidFill>
      </dgm:spPr>
      <dgm:t>
        <a:bodyPr/>
        <a:lstStyle/>
        <a:p>
          <a:r>
            <a:rPr lang="en-AU" sz="2400" b="1" dirty="0"/>
            <a:t>The 2019 Skills List comprises over 700 courses and covers:</a:t>
          </a:r>
        </a:p>
      </dgm:t>
    </dgm:pt>
    <dgm:pt modelId="{9F16E763-15A7-4318-9231-B371D2CDBB25}" type="sibTrans" cxnId="{5E298237-F349-436C-BF25-89EA83DA5F45}">
      <dgm:prSet/>
      <dgm:spPr/>
      <dgm:t>
        <a:bodyPr/>
        <a:lstStyle/>
        <a:p>
          <a:endParaRPr lang="en-AU"/>
        </a:p>
      </dgm:t>
    </dgm:pt>
    <dgm:pt modelId="{CAD6A1E7-01A7-483F-92AC-C5B0DB5D640E}" type="parTrans" cxnId="{5E298237-F349-436C-BF25-89EA83DA5F45}">
      <dgm:prSet/>
      <dgm:spPr/>
      <dgm:t>
        <a:bodyPr/>
        <a:lstStyle/>
        <a:p>
          <a:endParaRPr lang="en-AU"/>
        </a:p>
      </dgm:t>
    </dgm:pt>
    <dgm:pt modelId="{BE355074-F296-4837-A4E1-C08DF7F2843B}">
      <dgm:prSet phldrT="[Text]" custT="1"/>
      <dgm:spPr>
        <a:solidFill>
          <a:srgbClr val="C0C0C0">
            <a:alpha val="90000"/>
          </a:srgbClr>
        </a:solidFill>
        <a:ln>
          <a:noFill/>
        </a:ln>
      </dgm:spPr>
      <dgm:t>
        <a:bodyPr/>
        <a:lstStyle/>
        <a:p>
          <a:pPr algn="l" defTabSz="6223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AU" sz="1800" b="1" dirty="0">
              <a:solidFill>
                <a:srgbClr val="2E4E6E"/>
              </a:solidFill>
            </a:rPr>
            <a:t>Targeted Priorities</a:t>
          </a:r>
        </a:p>
        <a:p>
          <a:pPr algn="l" defTabSz="6223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AU" sz="1800" b="0" dirty="0">
              <a:solidFill>
                <a:schemeClr val="tx1"/>
              </a:solidFill>
            </a:rPr>
            <a:t>. </a:t>
          </a:r>
          <a:r>
            <a:rPr lang="en-AU" sz="1600" b="0" dirty="0">
              <a:solidFill>
                <a:schemeClr val="tx1"/>
              </a:solidFill>
            </a:rPr>
            <a:t>Full qualifications at </a:t>
          </a:r>
          <a:r>
            <a:rPr lang="en-AU" sz="1600" dirty="0"/>
            <a:t>Certificate IV to Advanced Diploma</a:t>
          </a:r>
        </a:p>
        <a:p>
          <a:pPr marL="288000" marR="0" indent="-2880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400"/>
            </a:spcAft>
            <a:buClrTx/>
            <a:buSzTx/>
            <a:buFontTx/>
            <a:buNone/>
            <a:tabLst/>
            <a:defRPr/>
          </a:pPr>
          <a:r>
            <a:rPr lang="en-AU" sz="1600" b="0" dirty="0">
              <a:solidFill>
                <a:schemeClr val="tx1"/>
              </a:solidFill>
            </a:rPr>
            <a:t>. Pre-vocational training</a:t>
          </a:r>
          <a:endParaRPr lang="en-AU" sz="1600" dirty="0"/>
        </a:p>
        <a:p>
          <a:pPr marL="288000" marR="0" indent="-28800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400"/>
            </a:spcAft>
            <a:buClrTx/>
            <a:buSzTx/>
            <a:buFontTx/>
            <a:buNone/>
            <a:tabLst/>
            <a:defRPr/>
          </a:pPr>
          <a:r>
            <a:rPr lang="en-AU" sz="1600" b="0" dirty="0">
              <a:solidFill>
                <a:schemeClr val="tx1"/>
              </a:solidFill>
            </a:rPr>
            <a:t>. Part qualifications for priority occupations and sectors</a:t>
          </a:r>
        </a:p>
      </dgm:t>
    </dgm:pt>
    <dgm:pt modelId="{80AABDA7-CF37-495E-A5AF-AE953234DD32}" type="sibTrans" cxnId="{2B8E9D4C-13ED-4045-B6CD-2DA7F9D37DAC}">
      <dgm:prSet/>
      <dgm:spPr/>
      <dgm:t>
        <a:bodyPr/>
        <a:lstStyle/>
        <a:p>
          <a:endParaRPr lang="en-AU"/>
        </a:p>
      </dgm:t>
    </dgm:pt>
    <dgm:pt modelId="{A9683B57-20F0-4EA7-8413-3324AD1ECC1D}" type="parTrans" cxnId="{2B8E9D4C-13ED-4045-B6CD-2DA7F9D37DAC}">
      <dgm:prSet/>
      <dgm:spPr>
        <a:ln>
          <a:solidFill>
            <a:srgbClr val="FDEA11"/>
          </a:solidFill>
        </a:ln>
      </dgm:spPr>
      <dgm:t>
        <a:bodyPr/>
        <a:lstStyle/>
        <a:p>
          <a:endParaRPr lang="en-AU"/>
        </a:p>
      </dgm:t>
    </dgm:pt>
    <dgm:pt modelId="{25B2B742-7868-46FF-A428-E0889B1CC757}" type="pres">
      <dgm:prSet presAssocID="{BFD4DBE9-56F1-4EC5-B680-1A99F63182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C7400C-88E6-4BF8-BD1B-A4FADFBF9B07}" type="pres">
      <dgm:prSet presAssocID="{8C9F249E-647B-4900-9361-25233D045A1F}" presName="root" presStyleCnt="0"/>
      <dgm:spPr/>
    </dgm:pt>
    <dgm:pt modelId="{22D1D318-D98B-4195-BDC6-00E470B13788}" type="pres">
      <dgm:prSet presAssocID="{8C9F249E-647B-4900-9361-25233D045A1F}" presName="rootComposite" presStyleCnt="0"/>
      <dgm:spPr/>
    </dgm:pt>
    <dgm:pt modelId="{5DA3193C-1A4D-4309-98AC-1EDA32311A4A}" type="pres">
      <dgm:prSet presAssocID="{8C9F249E-647B-4900-9361-25233D045A1F}" presName="rootText" presStyleLbl="node1" presStyleIdx="0" presStyleCnt="1" custScaleX="290073"/>
      <dgm:spPr/>
    </dgm:pt>
    <dgm:pt modelId="{88D0AA98-7AC5-4654-A053-1CA93476001A}" type="pres">
      <dgm:prSet presAssocID="{8C9F249E-647B-4900-9361-25233D045A1F}" presName="rootConnector" presStyleLbl="node1" presStyleIdx="0" presStyleCnt="1"/>
      <dgm:spPr/>
    </dgm:pt>
    <dgm:pt modelId="{BB31EDB4-F4AF-4251-8554-6D3F2CAB6804}" type="pres">
      <dgm:prSet presAssocID="{8C9F249E-647B-4900-9361-25233D045A1F}" presName="childShape" presStyleCnt="0"/>
      <dgm:spPr/>
    </dgm:pt>
    <dgm:pt modelId="{8E77CCBD-978A-4057-BC07-B0BA69105116}" type="pres">
      <dgm:prSet presAssocID="{698F2E2D-BDFB-4061-AA09-13821BA58495}" presName="Name13" presStyleLbl="parChTrans1D2" presStyleIdx="0" presStyleCnt="2"/>
      <dgm:spPr/>
    </dgm:pt>
    <dgm:pt modelId="{F747CA86-3B75-4E9E-B97E-CC2A254C804C}" type="pres">
      <dgm:prSet presAssocID="{38437776-A256-4860-A775-AD7E7CF6089E}" presName="childText" presStyleLbl="bgAcc1" presStyleIdx="0" presStyleCnt="2" custScaleX="465661" custScaleY="134471" custLinFactNeighborX="6105" custLinFactNeighborY="-8528">
        <dgm:presLayoutVars>
          <dgm:bulletEnabled val="1"/>
        </dgm:presLayoutVars>
      </dgm:prSet>
      <dgm:spPr/>
    </dgm:pt>
    <dgm:pt modelId="{A1C73AB5-7170-4D1A-920E-0126025569DA}" type="pres">
      <dgm:prSet presAssocID="{A9683B57-20F0-4EA7-8413-3324AD1ECC1D}" presName="Name13" presStyleLbl="parChTrans1D2" presStyleIdx="1" presStyleCnt="2"/>
      <dgm:spPr/>
    </dgm:pt>
    <dgm:pt modelId="{5BA54569-07F8-4421-8E06-2D8DA91585F7}" type="pres">
      <dgm:prSet presAssocID="{BE355074-F296-4837-A4E1-C08DF7F2843B}" presName="childText" presStyleLbl="bgAcc1" presStyleIdx="1" presStyleCnt="2" custScaleX="468250" custScaleY="144237" custLinFactNeighborX="3503" custLinFactNeighborY="-19784">
        <dgm:presLayoutVars>
          <dgm:bulletEnabled val="1"/>
        </dgm:presLayoutVars>
      </dgm:prSet>
      <dgm:spPr/>
    </dgm:pt>
  </dgm:ptLst>
  <dgm:cxnLst>
    <dgm:cxn modelId="{DA834230-8A5F-4ECA-9D40-7EFA752BF992}" type="presOf" srcId="{698F2E2D-BDFB-4061-AA09-13821BA58495}" destId="{8E77CCBD-978A-4057-BC07-B0BA69105116}" srcOrd="0" destOrd="0" presId="urn:microsoft.com/office/officeart/2005/8/layout/hierarchy3"/>
    <dgm:cxn modelId="{5E298237-F349-436C-BF25-89EA83DA5F45}" srcId="{BFD4DBE9-56F1-4EC5-B680-1A99F631825F}" destId="{8C9F249E-647B-4900-9361-25233D045A1F}" srcOrd="0" destOrd="0" parTransId="{CAD6A1E7-01A7-483F-92AC-C5B0DB5D640E}" sibTransId="{9F16E763-15A7-4318-9231-B371D2CDBB25}"/>
    <dgm:cxn modelId="{18AC0B3A-D355-4A3F-B0E4-8D6C072CD932}" type="presOf" srcId="{8C9F249E-647B-4900-9361-25233D045A1F}" destId="{88D0AA98-7AC5-4654-A053-1CA93476001A}" srcOrd="1" destOrd="0" presId="urn:microsoft.com/office/officeart/2005/8/layout/hierarchy3"/>
    <dgm:cxn modelId="{D64C793B-05C7-4551-8D4F-704AD012BAF9}" type="presOf" srcId="{BFD4DBE9-56F1-4EC5-B680-1A99F631825F}" destId="{25B2B742-7868-46FF-A428-E0889B1CC757}" srcOrd="0" destOrd="0" presId="urn:microsoft.com/office/officeart/2005/8/layout/hierarchy3"/>
    <dgm:cxn modelId="{635D073F-23C9-4C22-9175-4F525B351048}" type="presOf" srcId="{38437776-A256-4860-A775-AD7E7CF6089E}" destId="{F747CA86-3B75-4E9E-B97E-CC2A254C804C}" srcOrd="0" destOrd="0" presId="urn:microsoft.com/office/officeart/2005/8/layout/hierarchy3"/>
    <dgm:cxn modelId="{8D645B3F-B40D-4999-B7AE-8C74F2BC114B}" type="presOf" srcId="{A9683B57-20F0-4EA7-8413-3324AD1ECC1D}" destId="{A1C73AB5-7170-4D1A-920E-0126025569DA}" srcOrd="0" destOrd="0" presId="urn:microsoft.com/office/officeart/2005/8/layout/hierarchy3"/>
    <dgm:cxn modelId="{78DAB148-C680-4438-A29C-ECA580B86712}" srcId="{8C9F249E-647B-4900-9361-25233D045A1F}" destId="{38437776-A256-4860-A775-AD7E7CF6089E}" srcOrd="0" destOrd="0" parTransId="{698F2E2D-BDFB-4061-AA09-13821BA58495}" sibTransId="{0603DC38-A719-4160-B2B9-20BE0C0C67D6}"/>
    <dgm:cxn modelId="{2B8E9D4C-13ED-4045-B6CD-2DA7F9D37DAC}" srcId="{8C9F249E-647B-4900-9361-25233D045A1F}" destId="{BE355074-F296-4837-A4E1-C08DF7F2843B}" srcOrd="1" destOrd="0" parTransId="{A9683B57-20F0-4EA7-8413-3324AD1ECC1D}" sibTransId="{80AABDA7-CF37-495E-A5AF-AE953234DD32}"/>
    <dgm:cxn modelId="{E1552B8A-DD65-4A54-A32A-9A6B331169BA}" type="presOf" srcId="{8C9F249E-647B-4900-9361-25233D045A1F}" destId="{5DA3193C-1A4D-4309-98AC-1EDA32311A4A}" srcOrd="0" destOrd="0" presId="urn:microsoft.com/office/officeart/2005/8/layout/hierarchy3"/>
    <dgm:cxn modelId="{637993EB-9551-4982-8AA8-076C4ECC18D6}" type="presOf" srcId="{BE355074-F296-4837-A4E1-C08DF7F2843B}" destId="{5BA54569-07F8-4421-8E06-2D8DA91585F7}" srcOrd="0" destOrd="0" presId="urn:microsoft.com/office/officeart/2005/8/layout/hierarchy3"/>
    <dgm:cxn modelId="{D043B6EB-2A1B-4C03-928A-370568775DBE}" type="presParOf" srcId="{25B2B742-7868-46FF-A428-E0889B1CC757}" destId="{68C7400C-88E6-4BF8-BD1B-A4FADFBF9B07}" srcOrd="0" destOrd="0" presId="urn:microsoft.com/office/officeart/2005/8/layout/hierarchy3"/>
    <dgm:cxn modelId="{4ECF73CB-27F4-400F-8C85-732AAC9ED8B3}" type="presParOf" srcId="{68C7400C-88E6-4BF8-BD1B-A4FADFBF9B07}" destId="{22D1D318-D98B-4195-BDC6-00E470B13788}" srcOrd="0" destOrd="0" presId="urn:microsoft.com/office/officeart/2005/8/layout/hierarchy3"/>
    <dgm:cxn modelId="{EAA5D957-387F-4CE2-B462-C7B9346E0B51}" type="presParOf" srcId="{22D1D318-D98B-4195-BDC6-00E470B13788}" destId="{5DA3193C-1A4D-4309-98AC-1EDA32311A4A}" srcOrd="0" destOrd="0" presId="urn:microsoft.com/office/officeart/2005/8/layout/hierarchy3"/>
    <dgm:cxn modelId="{B592AE37-687E-4610-8466-776C1A4DFBEE}" type="presParOf" srcId="{22D1D318-D98B-4195-BDC6-00E470B13788}" destId="{88D0AA98-7AC5-4654-A053-1CA93476001A}" srcOrd="1" destOrd="0" presId="urn:microsoft.com/office/officeart/2005/8/layout/hierarchy3"/>
    <dgm:cxn modelId="{28D06D7F-1EB3-4147-9195-5A4C0D284AEC}" type="presParOf" srcId="{68C7400C-88E6-4BF8-BD1B-A4FADFBF9B07}" destId="{BB31EDB4-F4AF-4251-8554-6D3F2CAB6804}" srcOrd="1" destOrd="0" presId="urn:microsoft.com/office/officeart/2005/8/layout/hierarchy3"/>
    <dgm:cxn modelId="{DC8154E3-2406-4F41-B855-FB5BB3BBFD42}" type="presParOf" srcId="{BB31EDB4-F4AF-4251-8554-6D3F2CAB6804}" destId="{8E77CCBD-978A-4057-BC07-B0BA69105116}" srcOrd="0" destOrd="0" presId="urn:microsoft.com/office/officeart/2005/8/layout/hierarchy3"/>
    <dgm:cxn modelId="{44DA8975-FB85-4FD0-9A3B-74C2217FC3F7}" type="presParOf" srcId="{BB31EDB4-F4AF-4251-8554-6D3F2CAB6804}" destId="{F747CA86-3B75-4E9E-B97E-CC2A254C804C}" srcOrd="1" destOrd="0" presId="urn:microsoft.com/office/officeart/2005/8/layout/hierarchy3"/>
    <dgm:cxn modelId="{9271AF8E-3391-4481-9D9F-ECDDBE123F69}" type="presParOf" srcId="{BB31EDB4-F4AF-4251-8554-6D3F2CAB6804}" destId="{A1C73AB5-7170-4D1A-920E-0126025569DA}" srcOrd="2" destOrd="0" presId="urn:microsoft.com/office/officeart/2005/8/layout/hierarchy3"/>
    <dgm:cxn modelId="{0ED6C094-DAA4-4DA7-882C-FB420D5CBD28}" type="presParOf" srcId="{BB31EDB4-F4AF-4251-8554-6D3F2CAB6804}" destId="{5BA54569-07F8-4421-8E06-2D8DA91585F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3193C-1A4D-4309-98AC-1EDA32311A4A}">
      <dsp:nvSpPr>
        <dsp:cNvPr id="0" name=""/>
        <dsp:cNvSpPr/>
      </dsp:nvSpPr>
      <dsp:spPr>
        <a:xfrm>
          <a:off x="676127" y="873"/>
          <a:ext cx="4674963" cy="805825"/>
        </a:xfrm>
        <a:prstGeom prst="roundRect">
          <a:avLst>
            <a:gd name="adj" fmla="val 10000"/>
          </a:avLst>
        </a:prstGeom>
        <a:solidFill>
          <a:srgbClr val="2E4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The 2019 Skills List comprises over 700 courses and covers:</a:t>
          </a:r>
        </a:p>
      </dsp:txBody>
      <dsp:txXfrm>
        <a:off x="699729" y="24475"/>
        <a:ext cx="4627759" cy="758621"/>
      </dsp:txXfrm>
    </dsp:sp>
    <dsp:sp modelId="{8E77CCBD-978A-4057-BC07-B0BA69105116}">
      <dsp:nvSpPr>
        <dsp:cNvPr id="0" name=""/>
        <dsp:cNvSpPr/>
      </dsp:nvSpPr>
      <dsp:spPr>
        <a:xfrm>
          <a:off x="1143623" y="806698"/>
          <a:ext cx="546209" cy="67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536"/>
              </a:lnTo>
              <a:lnTo>
                <a:pt x="546209" y="674536"/>
              </a:lnTo>
            </a:path>
          </a:pathLst>
        </a:custGeom>
        <a:noFill/>
        <a:ln w="12700" cap="flat" cmpd="sng" algn="ctr">
          <a:solidFill>
            <a:srgbClr val="FDEA1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7CA86-3B75-4E9E-B97E-CC2A254C804C}">
      <dsp:nvSpPr>
        <dsp:cNvPr id="0" name=""/>
        <dsp:cNvSpPr/>
      </dsp:nvSpPr>
      <dsp:spPr>
        <a:xfrm>
          <a:off x="1689832" y="939434"/>
          <a:ext cx="6003862" cy="1083601"/>
        </a:xfrm>
        <a:prstGeom prst="roundRect">
          <a:avLst>
            <a:gd name="adj" fmla="val 10000"/>
          </a:avLst>
        </a:prstGeom>
        <a:solidFill>
          <a:srgbClr val="C0C0C0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800" b="1" kern="1200" dirty="0">
              <a:solidFill>
                <a:schemeClr val="tx2"/>
              </a:solidFill>
            </a:rPr>
            <a:t>Entitlement - full qualifications</a:t>
          </a:r>
        </a:p>
        <a:p>
          <a:pPr marL="288000" lvl="0" indent="-28800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800" b="0" kern="1200" dirty="0">
              <a:solidFill>
                <a:schemeClr val="tx1"/>
              </a:solidFill>
            </a:rPr>
            <a:t>. </a:t>
          </a:r>
          <a:r>
            <a:rPr lang="en-AU" sz="1600" kern="1200" dirty="0"/>
            <a:t>Selected Foundation Skills Courses (Certificate I- II)</a:t>
          </a:r>
        </a:p>
        <a:p>
          <a:pPr marL="288000" lvl="0" indent="-28800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600" b="0" kern="1200" dirty="0">
              <a:solidFill>
                <a:schemeClr val="tx1"/>
              </a:solidFill>
            </a:rPr>
            <a:t>. </a:t>
          </a:r>
          <a:r>
            <a:rPr lang="en-AU" sz="1600" kern="1200" dirty="0"/>
            <a:t>Certificate II and III</a:t>
          </a:r>
        </a:p>
        <a:p>
          <a:pPr marL="288000" lvl="0" indent="-28800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600" b="0" kern="1200" dirty="0">
              <a:solidFill>
                <a:srgbClr val="FFFF00"/>
              </a:solidFill>
            </a:rPr>
            <a:t>. </a:t>
          </a:r>
          <a:r>
            <a:rPr lang="en-AU" sz="1600" b="0" kern="1200" dirty="0">
              <a:solidFill>
                <a:schemeClr val="tx1"/>
              </a:solidFill>
            </a:rPr>
            <a:t>Apprenticeships and selected Traineeships</a:t>
          </a:r>
        </a:p>
      </dsp:txBody>
      <dsp:txXfrm>
        <a:off x="1721570" y="971172"/>
        <a:ext cx="5940386" cy="1020125"/>
      </dsp:txXfrm>
    </dsp:sp>
    <dsp:sp modelId="{A1C73AB5-7170-4D1A-920E-0126025569DA}">
      <dsp:nvSpPr>
        <dsp:cNvPr id="0" name=""/>
        <dsp:cNvSpPr/>
      </dsp:nvSpPr>
      <dsp:spPr>
        <a:xfrm>
          <a:off x="1143623" y="806698"/>
          <a:ext cx="512661" cy="1908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38"/>
              </a:lnTo>
              <a:lnTo>
                <a:pt x="512661" y="1908238"/>
              </a:lnTo>
            </a:path>
          </a:pathLst>
        </a:custGeom>
        <a:noFill/>
        <a:ln w="12700" cap="flat" cmpd="sng" algn="ctr">
          <a:solidFill>
            <a:srgbClr val="FDEA1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54569-07F8-4421-8E06-2D8DA91585F7}">
      <dsp:nvSpPr>
        <dsp:cNvPr id="0" name=""/>
        <dsp:cNvSpPr/>
      </dsp:nvSpPr>
      <dsp:spPr>
        <a:xfrm>
          <a:off x="1656284" y="2133788"/>
          <a:ext cx="6037242" cy="1162298"/>
        </a:xfrm>
        <a:prstGeom prst="roundRect">
          <a:avLst>
            <a:gd name="adj" fmla="val 10000"/>
          </a:avLst>
        </a:prstGeom>
        <a:solidFill>
          <a:srgbClr val="C0C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800" b="1" kern="1200" dirty="0">
              <a:solidFill>
                <a:srgbClr val="2E4E6E"/>
              </a:solidFill>
            </a:rPr>
            <a:t>Targeted Priorities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AU" sz="1800" b="0" kern="1200" dirty="0">
              <a:solidFill>
                <a:schemeClr val="tx1"/>
              </a:solidFill>
            </a:rPr>
            <a:t>. </a:t>
          </a:r>
          <a:r>
            <a:rPr lang="en-AU" sz="1600" b="0" kern="1200" dirty="0">
              <a:solidFill>
                <a:schemeClr val="tx1"/>
              </a:solidFill>
            </a:rPr>
            <a:t>Full qualifications at </a:t>
          </a:r>
          <a:r>
            <a:rPr lang="en-AU" sz="1600" kern="1200" dirty="0"/>
            <a:t>Certificate IV to Advanced Diploma</a:t>
          </a:r>
        </a:p>
        <a:p>
          <a:pPr marL="288000" marR="0" lvl="0" indent="-2880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400"/>
            </a:spcAft>
            <a:buClrTx/>
            <a:buSzTx/>
            <a:buFontTx/>
            <a:buNone/>
            <a:tabLst/>
            <a:defRPr/>
          </a:pPr>
          <a:r>
            <a:rPr lang="en-AU" sz="1600" b="0" kern="1200" dirty="0">
              <a:solidFill>
                <a:schemeClr val="tx1"/>
              </a:solidFill>
            </a:rPr>
            <a:t>. Pre-vocational training</a:t>
          </a:r>
          <a:endParaRPr lang="en-AU" sz="1600" kern="1200" dirty="0"/>
        </a:p>
        <a:p>
          <a:pPr marL="288000" marR="0" lvl="0" indent="-28800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400"/>
            </a:spcAft>
            <a:buClrTx/>
            <a:buSzTx/>
            <a:buFontTx/>
            <a:buNone/>
            <a:tabLst/>
            <a:defRPr/>
          </a:pPr>
          <a:r>
            <a:rPr lang="en-AU" sz="1600" b="0" kern="1200" dirty="0">
              <a:solidFill>
                <a:schemeClr val="tx1"/>
              </a:solidFill>
            </a:rPr>
            <a:t>. Part qualifications for priority occupations and sectors</a:t>
          </a:r>
        </a:p>
      </dsp:txBody>
      <dsp:txXfrm>
        <a:off x="1690327" y="2167831"/>
        <a:ext cx="5969156" cy="1094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B040-B6A2-4D89-83A6-DEFAB6AA9624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ED7C-76AD-41E2-A044-57AAD56418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00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TSNSW Regional Operations plays a key role in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ED7C-76AD-41E2-A044-57AAD56418C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1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4824" y="1817347"/>
            <a:ext cx="2993679" cy="137883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56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Major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4824" y="3330446"/>
            <a:ext cx="2993679" cy="615553"/>
          </a:xfr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is-IS" sz="2000" b="1" smtClean="0">
                <a:solidFill>
                  <a:schemeClr val="accent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 goes here Subheading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24" y="5196688"/>
            <a:ext cx="1155976" cy="1218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17" y="488887"/>
            <a:ext cx="1371969" cy="589243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25563" y="4049713"/>
            <a:ext cx="2992437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rgbClr val="15397F"/>
                </a:solidFill>
              </a:defRPr>
            </a:lvl2pPr>
            <a:lvl3pPr>
              <a:defRPr>
                <a:solidFill>
                  <a:srgbClr val="15397F"/>
                </a:solidFill>
              </a:defRPr>
            </a:lvl3pPr>
            <a:lvl4pPr>
              <a:defRPr>
                <a:solidFill>
                  <a:srgbClr val="15397F"/>
                </a:solidFill>
              </a:defRPr>
            </a:lvl4pPr>
            <a:lvl5pPr>
              <a:defRPr>
                <a:solidFill>
                  <a:srgbClr val="15397F"/>
                </a:solidFill>
              </a:defRPr>
            </a:lvl5pPr>
          </a:lstStyle>
          <a:p>
            <a:pPr lvl="0"/>
            <a:r>
              <a:rPr lang="en-US" dirty="0"/>
              <a:t>[01 December 2017]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4606925" y="1279525"/>
            <a:ext cx="7585075" cy="5578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824" y="2208113"/>
            <a:ext cx="5083628" cy="886397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6400" b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Major 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24824" y="3330787"/>
            <a:ext cx="4552406" cy="3877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824" y="622518"/>
            <a:ext cx="10238376" cy="830997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6000" b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8" y="5867680"/>
            <a:ext cx="608479" cy="641651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70732" y="6303899"/>
            <a:ext cx="469691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877CF5-A652-B74F-9D67-C8B395DEBD63}" type="slidenum">
              <a:rPr lang="en-US" sz="1400" b="1" smtClean="0">
                <a:solidFill>
                  <a:schemeClr val="accent2"/>
                </a:solidFill>
              </a:rPr>
              <a:pPr algn="l"/>
              <a:t>‹#›</a:t>
            </a:fld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93623" y="6340054"/>
            <a:ext cx="411480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accent1"/>
                </a:solidFill>
              </a:rPr>
              <a:t>Vocational</a:t>
            </a:r>
            <a:r>
              <a:rPr lang="en-US" sz="1000" b="1" baseline="0" dirty="0">
                <a:solidFill>
                  <a:schemeClr val="accent1"/>
                </a:solidFill>
              </a:rPr>
              <a:t> Education &amp; Training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324825" y="1758950"/>
            <a:ext cx="10238375" cy="3965050"/>
          </a:xfrm>
        </p:spPr>
        <p:txBody>
          <a:bodyPr lIns="0" tIns="0" rIns="0" bIns="0"/>
          <a:lstStyle>
            <a:lvl1pPr>
              <a:buClr>
                <a:schemeClr val="accent2"/>
              </a:buClr>
              <a:defRPr sz="3000"/>
            </a:lvl1pPr>
            <a:lvl2pPr>
              <a:buClr>
                <a:schemeClr val="accent2"/>
              </a:buClr>
              <a:defRPr sz="2600"/>
            </a:lvl2pPr>
            <a:lvl3pPr>
              <a:buClr>
                <a:schemeClr val="accent2"/>
              </a:buClr>
              <a:defRPr sz="22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7EC8-87F9-E246-81F4-77661B930B6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7CF5-A652-B74F-9D67-C8B395DE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ing.nsw.gov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ining.nsw.gov.au/smartandskilled/prices_fees.html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training.nsw.gov.au/forms_documents/smartandskilled/prices_fees/prices_fees_v6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ing.nsw.gov.au/programs_services/index.html" TargetMode="External"/><Relationship Id="rId2" Type="http://schemas.openxmlformats.org/officeDocument/2006/relationships/hyperlink" Target="https://www.training.nsw.gov.au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martandskilled.nsw.gov.au/" TargetMode="External"/><Relationship Id="rId4" Type="http://schemas.openxmlformats.org/officeDocument/2006/relationships/hyperlink" Target="https://vet.nsw.gov.au/choosing-vet/fee-free-apprenticeshi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Yeo@det.nsw.edu.au" TargetMode="External"/><Relationship Id="rId2" Type="http://schemas.openxmlformats.org/officeDocument/2006/relationships/hyperlink" Target="mailto:Garry.Whittaker@industry.nsw.gov.a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tacey.Suidgeest@det.nsw.edu.au" TargetMode="External"/><Relationship Id="rId5" Type="http://schemas.openxmlformats.org/officeDocument/2006/relationships/hyperlink" Target="mailto:Angela.Rey1@det.nsw.edu.au" TargetMode="External"/><Relationship Id="rId4" Type="http://schemas.openxmlformats.org/officeDocument/2006/relationships/hyperlink" Target="mailto:Rick.Collins@industry.nsw.gov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05698" y="1817347"/>
            <a:ext cx="3420392" cy="112030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Training Services </a:t>
            </a:r>
            <a:r>
              <a:rPr lang="en-US" sz="2800"/>
              <a:t>NSW </a:t>
            </a:r>
            <a:br>
              <a:rPr lang="en-US" sz="2800" dirty="0"/>
            </a:br>
            <a:br>
              <a:rPr lang="en-US" sz="1100" dirty="0"/>
            </a:br>
            <a:r>
              <a:rPr lang="en-US" sz="2400" dirty="0"/>
              <a:t>Role and Services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10050" y="3420392"/>
            <a:ext cx="3308454" cy="1586075"/>
          </a:xfrm>
        </p:spPr>
        <p:txBody>
          <a:bodyPr/>
          <a:lstStyle/>
          <a:p>
            <a:r>
              <a:rPr lang="en-AU" sz="1600" dirty="0"/>
              <a:t>ICN Profile Workshops for Snowy 2.0 and Inland Rail </a:t>
            </a:r>
            <a:endParaRPr lang="en-US" sz="1600" dirty="0"/>
          </a:p>
          <a:p>
            <a:r>
              <a:rPr lang="en-US" sz="1600" dirty="0"/>
              <a:t>Wagga - Wednesday, 29</a:t>
            </a:r>
            <a:r>
              <a:rPr lang="en-US" sz="1600" baseline="30000" dirty="0"/>
              <a:t>th</a:t>
            </a:r>
            <a:r>
              <a:rPr lang="en-US" sz="1600" dirty="0"/>
              <a:t> January 2020 </a:t>
            </a:r>
          </a:p>
          <a:p>
            <a:r>
              <a:rPr lang="en-US" sz="1600" dirty="0"/>
              <a:t>Albury - Thursday, 30</a:t>
            </a:r>
            <a:r>
              <a:rPr lang="en-US" sz="1600" baseline="30000" dirty="0"/>
              <a:t>th</a:t>
            </a:r>
            <a:r>
              <a:rPr lang="en-US" sz="1600" dirty="0"/>
              <a:t> January 2020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24824" y="320766"/>
            <a:ext cx="10238376" cy="609398"/>
          </a:xfrm>
        </p:spPr>
        <p:txBody>
          <a:bodyPr/>
          <a:lstStyle/>
          <a:p>
            <a:r>
              <a:rPr lang="en-US" sz="4400" dirty="0"/>
              <a:t>Training Services NSW – Our Role &amp; Services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5" y="1206575"/>
            <a:ext cx="10238375" cy="487418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defRPr/>
            </a:pPr>
            <a:endParaRPr lang="en-US" sz="3200" dirty="0">
              <a:solidFill>
                <a:srgbClr val="003E7E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strategic policy, planning, funding, regulation and advice on VET to support economic, regional and community development.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 for government funded vocational education and training (VET) in NSW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 for the implementation of funding programs including Smart and Skilled, apprenticeships and traineeships and adult and community education.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Undertakes contract management of Smart and Skilled providers including the implementation of quality assurance and performance monitoring.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administrative and regulatory functions in relation to the NSW Apprenticeship and Traineeship Act.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a one-stop-shop for vocational education advice, information and services within NSW.</a:t>
            </a:r>
          </a:p>
          <a:p>
            <a:pPr>
              <a:spcAft>
                <a:spcPts val="1200"/>
              </a:spcAft>
              <a:defRPr/>
            </a:pPr>
            <a:r>
              <a:rPr lang="en-AU" sz="32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Impartial mediation and dispute resolution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24824" y="320766"/>
            <a:ext cx="10238376" cy="553998"/>
          </a:xfrm>
        </p:spPr>
        <p:txBody>
          <a:bodyPr/>
          <a:lstStyle/>
          <a:p>
            <a:r>
              <a:rPr lang="en-US" sz="4000" dirty="0"/>
              <a:t>Training Services NSW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5" y="1472183"/>
            <a:ext cx="10238375" cy="401962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AU" sz="24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role in implementing training provider quality assurance, offering consumer advice and workforce support to local industry and businesses, also regulating apprenticeships and traineeships.</a:t>
            </a:r>
          </a:p>
          <a:p>
            <a:pPr>
              <a:spcAft>
                <a:spcPts val="1200"/>
              </a:spcAft>
              <a:defRPr/>
            </a:pPr>
            <a:r>
              <a:rPr lang="en-AU" sz="24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Regional and 3 Sydney metropolitan offices.</a:t>
            </a:r>
          </a:p>
          <a:p>
            <a:pPr>
              <a:spcAft>
                <a:spcPts val="1200"/>
              </a:spcAft>
              <a:defRPr/>
            </a:pPr>
            <a:r>
              <a:rPr lang="en-AU" sz="24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423,000 NSW Government funded students and 160,000 Smart and Skilled students (excluding TAFE students) annually.</a:t>
            </a:r>
          </a:p>
          <a:p>
            <a:pPr>
              <a:spcAft>
                <a:spcPts val="1200"/>
              </a:spcAft>
              <a:defRPr/>
            </a:pPr>
            <a:r>
              <a:rPr lang="en-AU" sz="24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Supported 50,000 apprentices and trainees in 2019</a:t>
            </a:r>
          </a:p>
          <a:p>
            <a:pPr>
              <a:spcAft>
                <a:spcPts val="1200"/>
              </a:spcAft>
              <a:defRPr/>
            </a:pPr>
            <a:r>
              <a:rPr lang="en-AU" sz="2400" dirty="0">
                <a:solidFill>
                  <a:srgbClr val="003E7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https://www.training.nsw.gov.au/</a:t>
            </a:r>
            <a:endParaRPr lang="en-AU" sz="2400" dirty="0">
              <a:solidFill>
                <a:srgbClr val="003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AU" sz="2400" dirty="0">
              <a:solidFill>
                <a:srgbClr val="003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8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4" y="1529122"/>
            <a:ext cx="10238375" cy="445505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600" dirty="0">
                <a:solidFill>
                  <a:srgbClr val="003E7E"/>
                </a:solidFill>
                <a:latin typeface="Calibri" pitchFamily="34" charset="0"/>
              </a:rPr>
              <a:t>Identifying your training need.</a:t>
            </a:r>
          </a:p>
          <a:p>
            <a:pPr>
              <a:spcAft>
                <a:spcPts val="1200"/>
              </a:spcAft>
              <a:defRPr/>
            </a:pPr>
            <a:r>
              <a:rPr lang="en-US" sz="2600" dirty="0">
                <a:solidFill>
                  <a:srgbClr val="003E7E"/>
                </a:solidFill>
                <a:latin typeface="Calibri" pitchFamily="34" charset="0"/>
              </a:rPr>
              <a:t>Connecting you with a Registered Training Organisation – a Smart &amp; Skilled provider.</a:t>
            </a:r>
          </a:p>
          <a:p>
            <a:pPr>
              <a:spcAft>
                <a:spcPts val="1200"/>
              </a:spcAft>
              <a:defRPr/>
            </a:pPr>
            <a:r>
              <a:rPr lang="en-US" sz="2600" dirty="0">
                <a:solidFill>
                  <a:srgbClr val="003E7E"/>
                </a:solidFill>
                <a:latin typeface="Calibri" pitchFamily="34" charset="0"/>
              </a:rPr>
              <a:t>Assist to navigate the many opportunities for support available through Smart &amp; Skilled</a:t>
            </a:r>
          </a:p>
          <a:p>
            <a:pPr>
              <a:spcAft>
                <a:spcPts val="1200"/>
              </a:spcAft>
              <a:defRPr/>
            </a:pPr>
            <a:r>
              <a:rPr lang="en-US" sz="2600" dirty="0">
                <a:solidFill>
                  <a:srgbClr val="003E7E"/>
                </a:solidFill>
                <a:latin typeface="Calibri" pitchFamily="34" charset="0"/>
              </a:rPr>
              <a:t>Develop work force capability through Targeted Priorities, Pre-Vocational, Part Qualification Program. (TPPPQ)</a:t>
            </a:r>
          </a:p>
          <a:p>
            <a:pPr>
              <a:spcAft>
                <a:spcPts val="1200"/>
              </a:spcAft>
              <a:defRPr/>
            </a:pPr>
            <a:endParaRPr lang="en-US" sz="2600" dirty="0">
              <a:solidFill>
                <a:srgbClr val="003E7E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600" dirty="0">
              <a:solidFill>
                <a:srgbClr val="003E7E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600" dirty="0">
              <a:solidFill>
                <a:srgbClr val="003E7E"/>
              </a:solidFill>
              <a:latin typeface="Calibri" pitchFamily="34" charset="0"/>
            </a:endParaRPr>
          </a:p>
          <a:p>
            <a:pPr marL="457200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srgbClr val="003E7E"/>
              </a:solidFill>
              <a:latin typeface="Calibri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324824" y="250714"/>
            <a:ext cx="10238376" cy="886397"/>
          </a:xfrm>
        </p:spPr>
        <p:txBody>
          <a:bodyPr/>
          <a:lstStyle/>
          <a:p>
            <a:r>
              <a:rPr lang="en-US" sz="3200" dirty="0"/>
              <a:t>We can help you design and implement a workforce development strategy</a:t>
            </a:r>
          </a:p>
        </p:txBody>
      </p:sp>
    </p:spTree>
    <p:extLst>
      <p:ext uri="{BB962C8B-B14F-4D97-AF65-F5344CB8AC3E}">
        <p14:creationId xmlns:p14="http://schemas.microsoft.com/office/powerpoint/2010/main" val="35002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4" y="1529123"/>
            <a:ext cx="10238375" cy="396604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endParaRPr lang="en-US" sz="2600" dirty="0">
              <a:solidFill>
                <a:srgbClr val="003E7E"/>
              </a:solidFill>
              <a:latin typeface="Calibri" pitchFamily="34" charset="0"/>
            </a:endParaRPr>
          </a:p>
          <a:p>
            <a:pPr marL="457200" lvl="1" indent="0">
              <a:spcAft>
                <a:spcPts val="1200"/>
              </a:spcAft>
              <a:buNone/>
              <a:defRPr/>
            </a:pPr>
            <a:endParaRPr lang="en-US" dirty="0">
              <a:solidFill>
                <a:srgbClr val="003E7E"/>
              </a:solidFill>
              <a:latin typeface="Calibri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324824" y="250714"/>
            <a:ext cx="10238376" cy="886397"/>
          </a:xfrm>
        </p:spPr>
        <p:txBody>
          <a:bodyPr/>
          <a:lstStyle/>
          <a:p>
            <a:r>
              <a:rPr lang="en-US" sz="3200" dirty="0"/>
              <a:t>The NSW Skills List defines the courses government will fund and takes account of state priorities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305133"/>
              </p:ext>
            </p:extLst>
          </p:nvPr>
        </p:nvGraphicFramePr>
        <p:xfrm>
          <a:off x="1849895" y="1701732"/>
          <a:ext cx="832449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hlinkClick r:id="rId7"/>
          </p:cNvPr>
          <p:cNvSpPr/>
          <p:nvPr/>
        </p:nvSpPr>
        <p:spPr>
          <a:xfrm>
            <a:off x="1616640" y="5498951"/>
            <a:ext cx="7710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hlinkClick r:id="rId8"/>
              </a:rPr>
              <a:t>https://www.training.nsw.gov.au/smartandskilled/prices_fees.html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0525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640" y="546476"/>
            <a:ext cx="45719" cy="45719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l="25505" t="5605" r="25348" b="14278"/>
          <a:stretch/>
        </p:blipFill>
        <p:spPr bwMode="auto">
          <a:xfrm>
            <a:off x="2440204" y="0"/>
            <a:ext cx="6952687" cy="6590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24824" y="199719"/>
            <a:ext cx="10238376" cy="851841"/>
          </a:xfrm>
        </p:spPr>
        <p:txBody>
          <a:bodyPr/>
          <a:lstStyle/>
          <a:p>
            <a:r>
              <a:rPr lang="en-US" sz="5400" dirty="0"/>
              <a:t>Student Eligibility </a:t>
            </a:r>
            <a:br>
              <a:rPr lang="en-US" sz="5400" dirty="0"/>
            </a:b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5" y="1225296"/>
            <a:ext cx="10238375" cy="4855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7968" y="1794520"/>
            <a:ext cx="4572000" cy="3416320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lvl="0"/>
            <a:r>
              <a:rPr lang="en-AU" sz="2400" dirty="0">
                <a:solidFill>
                  <a:srgbClr val="112B46"/>
                </a:solidFill>
              </a:rPr>
              <a:t>Students may be eligible for Smart and Skilled funding if they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12B46"/>
                </a:solidFill>
              </a:rPr>
              <a:t>an Australian citizen, Australian permanent resident, humanitarian visa holder or New Zealand citizen;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12B46"/>
                </a:solidFill>
              </a:rPr>
              <a:t>no longer at school;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12B46"/>
                </a:solidFill>
              </a:rPr>
              <a:t>living or working in NSW;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12B46"/>
                </a:solidFill>
              </a:rPr>
              <a:t>aged 15 years or over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3"/>
          <a:stretch/>
        </p:blipFill>
        <p:spPr>
          <a:xfrm>
            <a:off x="2086820" y="2023130"/>
            <a:ext cx="3336925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24824" y="199719"/>
            <a:ext cx="10238376" cy="1246495"/>
          </a:xfrm>
        </p:spPr>
        <p:txBody>
          <a:bodyPr/>
          <a:lstStyle/>
          <a:p>
            <a:r>
              <a:rPr lang="en-US" sz="5400" dirty="0"/>
              <a:t>Links </a:t>
            </a:r>
            <a:br>
              <a:rPr lang="en-US" sz="5400" dirty="0"/>
            </a:b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324825" y="1225296"/>
            <a:ext cx="10238375" cy="485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Training Services website </a:t>
            </a:r>
            <a:r>
              <a:rPr lang="en-AU" dirty="0">
                <a:hlinkClick r:id="rId2"/>
              </a:rPr>
              <a:t>https://www.training.nsw.gov.au/index.html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Programs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https://www.training.nsw.gov.au/programs_services/index.html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Fee free Apprenticeships and Traineeships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https://vet.nsw.gov.au/choosing-vet/fee-free-apprenticeships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Smart and Skilled</a:t>
            </a:r>
          </a:p>
          <a:p>
            <a:pPr marL="0" indent="0">
              <a:buNone/>
            </a:pPr>
            <a:r>
              <a:rPr lang="en-AU" dirty="0">
                <a:hlinkClick r:id="rId5"/>
              </a:rPr>
              <a:t>https://smartandskilled.nsw.gov.au/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1224240" y="1083645"/>
            <a:ext cx="4318721" cy="39887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>
                <a:solidFill>
                  <a:srgbClr val="1C3268"/>
                </a:solidFill>
              </a:rPr>
              <a:t>Garry Whittaker</a:t>
            </a:r>
          </a:p>
          <a:p>
            <a:r>
              <a:rPr lang="en-US" sz="2000" b="0" dirty="0">
                <a:solidFill>
                  <a:srgbClr val="1C3268"/>
                </a:solidFill>
              </a:rPr>
              <a:t>Regional Manager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2"/>
              </a:rPr>
              <a:t>Garry.Whittaker@det.nsw.edu.au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0458 262 336</a:t>
            </a:r>
          </a:p>
          <a:p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dirty="0">
                <a:solidFill>
                  <a:srgbClr val="1C3268"/>
                </a:solidFill>
              </a:rPr>
              <a:t>Rob Yeo</a:t>
            </a:r>
          </a:p>
          <a:p>
            <a:r>
              <a:rPr lang="en-US" sz="2000" b="0" dirty="0">
                <a:solidFill>
                  <a:srgbClr val="1C3268"/>
                </a:solidFill>
              </a:rPr>
              <a:t>Training Services Manager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3"/>
              </a:rPr>
              <a:t>Robert.Yeo@det.nsw.edu.au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400" b="0" dirty="0">
                <a:solidFill>
                  <a:srgbClr val="1C3268"/>
                </a:solidFill>
              </a:rPr>
              <a:t>0457 536 125</a:t>
            </a:r>
          </a:p>
          <a:p>
            <a:endParaRPr lang="en-US" sz="2400" b="0" dirty="0">
              <a:solidFill>
                <a:srgbClr val="1C3268"/>
              </a:solidFill>
            </a:endParaRPr>
          </a:p>
          <a:p>
            <a:r>
              <a:rPr lang="en-US" sz="2000" dirty="0">
                <a:solidFill>
                  <a:srgbClr val="1C3268"/>
                </a:solidFill>
              </a:rPr>
              <a:t>Rick Collins</a:t>
            </a:r>
          </a:p>
          <a:p>
            <a:r>
              <a:rPr lang="en-US" sz="2000" b="0" dirty="0">
                <a:solidFill>
                  <a:srgbClr val="1C3268"/>
                </a:solidFill>
              </a:rPr>
              <a:t>Training Services Manager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4"/>
              </a:rPr>
              <a:t>Rick.Collins@industry.nsw.gov.au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0438 172 234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224240" y="515622"/>
            <a:ext cx="1023837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200" dirty="0"/>
              <a:t>Key Contacts – Training Services NSW </a:t>
            </a:r>
            <a:r>
              <a:rPr lang="en-US" sz="3200" dirty="0" err="1"/>
              <a:t>Riverina</a:t>
            </a:r>
            <a:endParaRPr lang="en-US" sz="3200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5816665" y="1083645"/>
            <a:ext cx="4318721" cy="39333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>
                <a:solidFill>
                  <a:srgbClr val="1C3268"/>
                </a:solidFill>
              </a:rPr>
              <a:t>Angela Rey</a:t>
            </a:r>
          </a:p>
          <a:p>
            <a:r>
              <a:rPr lang="en-US" sz="2000" b="0" dirty="0">
                <a:solidFill>
                  <a:srgbClr val="1C3268"/>
                </a:solidFill>
              </a:rPr>
              <a:t>Training Coordinator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5"/>
              </a:rPr>
              <a:t>Angela.Rey1@det.nsw.edu.au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0477 343 338</a:t>
            </a:r>
          </a:p>
          <a:p>
            <a:endParaRPr lang="en-US" sz="2400" b="0" dirty="0">
              <a:solidFill>
                <a:srgbClr val="1C3268"/>
              </a:solidFill>
            </a:endParaRPr>
          </a:p>
          <a:p>
            <a:r>
              <a:rPr lang="en-US" sz="2000" dirty="0">
                <a:solidFill>
                  <a:srgbClr val="1C3268"/>
                </a:solidFill>
              </a:rPr>
              <a:t>Stacey </a:t>
            </a:r>
            <a:r>
              <a:rPr lang="en-US" sz="2000" dirty="0" err="1">
                <a:solidFill>
                  <a:srgbClr val="1C3268"/>
                </a:solidFill>
              </a:rPr>
              <a:t>Suidgeest</a:t>
            </a:r>
            <a:endParaRPr lang="en-US" sz="200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Training Coordinator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6"/>
              </a:rPr>
              <a:t>Stacey.Suidgeest@det.nsw.edu.au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0477 341030</a:t>
            </a:r>
          </a:p>
          <a:p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dirty="0">
                <a:solidFill>
                  <a:srgbClr val="1C3268"/>
                </a:solidFill>
              </a:rPr>
              <a:t>Rob Dickins</a:t>
            </a:r>
          </a:p>
          <a:p>
            <a:r>
              <a:rPr lang="en-US" sz="2000" b="0" dirty="0">
                <a:solidFill>
                  <a:srgbClr val="1C3268"/>
                </a:solidFill>
              </a:rPr>
              <a:t>Training Advisor - Albury</a:t>
            </a:r>
          </a:p>
          <a:p>
            <a:r>
              <a:rPr lang="en-US" sz="2000" b="0" dirty="0">
                <a:solidFill>
                  <a:srgbClr val="1C3268"/>
                </a:solidFill>
                <a:hlinkClick r:id="rId4"/>
              </a:rPr>
              <a:t>Rob.Dickins2@det.nsw.edu.au</a:t>
            </a:r>
            <a:endParaRPr lang="en-US" sz="2000" b="0" dirty="0">
              <a:solidFill>
                <a:srgbClr val="1C3268"/>
              </a:solidFill>
            </a:endParaRPr>
          </a:p>
          <a:p>
            <a:r>
              <a:rPr lang="en-US" sz="2000" b="0" dirty="0">
                <a:solidFill>
                  <a:srgbClr val="1C3268"/>
                </a:solidFill>
              </a:rPr>
              <a:t>0427 559 564</a:t>
            </a:r>
          </a:p>
        </p:txBody>
      </p:sp>
    </p:spTree>
    <p:extLst>
      <p:ext uri="{BB962C8B-B14F-4D97-AF65-F5344CB8AC3E}">
        <p14:creationId xmlns:p14="http://schemas.microsoft.com/office/powerpoint/2010/main" val="599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ET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664"/>
      </a:accent1>
      <a:accent2>
        <a:srgbClr val="009FC3"/>
      </a:accent2>
      <a:accent3>
        <a:srgbClr val="F37020"/>
      </a:accent3>
      <a:accent4>
        <a:srgbClr val="009393"/>
      </a:accent4>
      <a:accent5>
        <a:srgbClr val="C3161C"/>
      </a:accent5>
      <a:accent6>
        <a:srgbClr val="4BAB41"/>
      </a:accent6>
      <a:hlink>
        <a:srgbClr val="ABB1A9"/>
      </a:hlink>
      <a:folHlink>
        <a:srgbClr val="ABB1A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626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Training Services NSW   Role and Services</vt:lpstr>
      <vt:lpstr>Training Services NSW – Our Role &amp; Services</vt:lpstr>
      <vt:lpstr>Training Services NSW</vt:lpstr>
      <vt:lpstr>We can help you design and implement a workforce development strategy</vt:lpstr>
      <vt:lpstr>The NSW Skills List defines the courses government will fund and takes account of state priorities</vt:lpstr>
      <vt:lpstr>PowerPoint Presentation</vt:lpstr>
      <vt:lpstr>Student Eligibility  </vt:lpstr>
      <vt:lpstr>Links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 Alisha</dc:creator>
  <cp:lastModifiedBy>Klaus Baumgartel</cp:lastModifiedBy>
  <cp:revision>124</cp:revision>
  <cp:lastPrinted>2019-04-11T21:29:51Z</cp:lastPrinted>
  <dcterms:created xsi:type="dcterms:W3CDTF">2017-11-28T05:46:39Z</dcterms:created>
  <dcterms:modified xsi:type="dcterms:W3CDTF">2020-01-30T21:02:13Z</dcterms:modified>
</cp:coreProperties>
</file>